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Lst>
  <p:sldIdLst>
    <p:sldId id="278" r:id="rId2"/>
    <p:sldId id="343" r:id="rId3"/>
    <p:sldId id="362" r:id="rId4"/>
    <p:sldId id="364" r:id="rId5"/>
    <p:sldId id="315" r:id="rId6"/>
    <p:sldId id="346" r:id="rId7"/>
    <p:sldId id="394" r:id="rId8"/>
    <p:sldId id="385" r:id="rId9"/>
    <p:sldId id="377" r:id="rId10"/>
    <p:sldId id="379" r:id="rId11"/>
    <p:sldId id="365" r:id="rId12"/>
    <p:sldId id="381" r:id="rId13"/>
    <p:sldId id="387" r:id="rId14"/>
    <p:sldId id="383" r:id="rId15"/>
    <p:sldId id="382" r:id="rId16"/>
    <p:sldId id="344" r:id="rId17"/>
    <p:sldId id="388" r:id="rId18"/>
    <p:sldId id="380" r:id="rId19"/>
    <p:sldId id="392" r:id="rId20"/>
    <p:sldId id="378" r:id="rId21"/>
    <p:sldId id="367" r:id="rId22"/>
    <p:sldId id="370" r:id="rId23"/>
    <p:sldId id="389" r:id="rId24"/>
    <p:sldId id="391" r:id="rId25"/>
    <p:sldId id="340" r:id="rId26"/>
    <p:sldId id="341" r:id="rId27"/>
  </p:sldIdLst>
  <p:sldSz cx="9144000" cy="5143500" type="screen16x9"/>
  <p:notesSz cx="6858000" cy="9144000"/>
  <p:embeddedFontLst>
    <p:embeddedFont>
      <p:font typeface="VNI-Swiss-Condense" pitchFamily="2" charset="0"/>
      <p:regular r:id="rId28"/>
      <p:bold r:id="rId29"/>
    </p:embeddedFont>
    <p:embeddedFont>
      <p:font typeface="Calibri" pitchFamily="34" charset="0"/>
      <p:regular r:id="rId30"/>
      <p:bold r:id="rId31"/>
      <p:italic r:id="rId32"/>
      <p:boldItalic r:id="rId33"/>
    </p:embeddedFont>
    <p:embeddedFont>
      <p:font typeface="Garamond" pitchFamily="18" charset="0"/>
      <p:regular r:id="rId34"/>
      <p:bold r:id="rId35"/>
      <p:italic r:id="rId36"/>
    </p:embeddedFont>
  </p:embeddedFont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FFCC"/>
    <a:srgbClr val="FFFFFF"/>
    <a:srgbClr val="005800"/>
    <a:srgbClr val="007CA8"/>
    <a:srgbClr val="CDF2FF"/>
    <a:srgbClr val="FF25FF"/>
    <a:srgbClr val="0077EE"/>
    <a:srgbClr val="E7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90" d="100"/>
          <a:sy n="90" d="100"/>
        </p:scale>
        <p:origin x="18" y="-15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DC9BD9-B809-4203-8EBF-BCF0C2A56D6C}" type="slidenum">
              <a:rPr lang="en-US" altLang="en-US"/>
              <a:pPr>
                <a:defRPr/>
              </a:pPr>
              <a:t>‹#›</a:t>
            </a:fld>
            <a:endParaRPr lang="en-US" altLang="en-US"/>
          </a:p>
        </p:txBody>
      </p:sp>
    </p:spTree>
    <p:extLst>
      <p:ext uri="{BB962C8B-B14F-4D97-AF65-F5344CB8AC3E}">
        <p14:creationId xmlns:p14="http://schemas.microsoft.com/office/powerpoint/2010/main" val="152432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DF293E-9317-4358-B452-638610AF6E43}" type="slidenum">
              <a:rPr lang="en-US" altLang="en-US"/>
              <a:pPr>
                <a:defRPr/>
              </a:pPr>
              <a:t>‹#›</a:t>
            </a:fld>
            <a:endParaRPr lang="en-US" altLang="en-US"/>
          </a:p>
        </p:txBody>
      </p:sp>
    </p:spTree>
    <p:extLst>
      <p:ext uri="{BB962C8B-B14F-4D97-AF65-F5344CB8AC3E}">
        <p14:creationId xmlns:p14="http://schemas.microsoft.com/office/powerpoint/2010/main" val="28209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4AFB5C-B46D-44BB-968C-FEECC6348CDB}" type="slidenum">
              <a:rPr lang="en-US" altLang="en-US"/>
              <a:pPr>
                <a:defRPr/>
              </a:pPr>
              <a:t>‹#›</a:t>
            </a:fld>
            <a:endParaRPr lang="en-US" altLang="en-US"/>
          </a:p>
        </p:txBody>
      </p:sp>
    </p:spTree>
    <p:extLst>
      <p:ext uri="{BB962C8B-B14F-4D97-AF65-F5344CB8AC3E}">
        <p14:creationId xmlns:p14="http://schemas.microsoft.com/office/powerpoint/2010/main" val="4213386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EE81EB-98AE-44A7-B4EB-6CDB28D1A5D9}" type="slidenum">
              <a:rPr lang="en-US" altLang="en-US"/>
              <a:pPr>
                <a:defRPr/>
              </a:pPr>
              <a:t>‹#›</a:t>
            </a:fld>
            <a:endParaRPr lang="en-US" altLang="en-US"/>
          </a:p>
        </p:txBody>
      </p:sp>
    </p:spTree>
    <p:extLst>
      <p:ext uri="{BB962C8B-B14F-4D97-AF65-F5344CB8AC3E}">
        <p14:creationId xmlns:p14="http://schemas.microsoft.com/office/powerpoint/2010/main" val="315342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0C8E6-0E7F-4058-9F98-F4D98141F2C8}" type="slidenum">
              <a:rPr lang="en-US" altLang="en-US"/>
              <a:pPr>
                <a:defRPr/>
              </a:pPr>
              <a:t>‹#›</a:t>
            </a:fld>
            <a:endParaRPr lang="en-US" altLang="en-US"/>
          </a:p>
        </p:txBody>
      </p:sp>
    </p:spTree>
    <p:extLst>
      <p:ext uri="{BB962C8B-B14F-4D97-AF65-F5344CB8AC3E}">
        <p14:creationId xmlns:p14="http://schemas.microsoft.com/office/powerpoint/2010/main" val="56460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E0CFC9-4FA1-48B7-90F7-0C332374E730}" type="slidenum">
              <a:rPr lang="en-US" altLang="en-US"/>
              <a:pPr>
                <a:defRPr/>
              </a:pPr>
              <a:t>‹#›</a:t>
            </a:fld>
            <a:endParaRPr lang="en-US" altLang="en-US"/>
          </a:p>
        </p:txBody>
      </p:sp>
    </p:spTree>
    <p:extLst>
      <p:ext uri="{BB962C8B-B14F-4D97-AF65-F5344CB8AC3E}">
        <p14:creationId xmlns:p14="http://schemas.microsoft.com/office/powerpoint/2010/main" val="71108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122DE9-B8BF-4705-9E14-61A21DB3A763}" type="slidenum">
              <a:rPr lang="en-US" altLang="en-US"/>
              <a:pPr>
                <a:defRPr/>
              </a:pPr>
              <a:t>‹#›</a:t>
            </a:fld>
            <a:endParaRPr lang="en-US" altLang="en-US"/>
          </a:p>
        </p:txBody>
      </p:sp>
    </p:spTree>
    <p:extLst>
      <p:ext uri="{BB962C8B-B14F-4D97-AF65-F5344CB8AC3E}">
        <p14:creationId xmlns:p14="http://schemas.microsoft.com/office/powerpoint/2010/main" val="337864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01B0FF-AB29-4818-BD20-658EFB6F323E}" type="slidenum">
              <a:rPr lang="en-US" altLang="en-US"/>
              <a:pPr>
                <a:defRPr/>
              </a:pPr>
              <a:t>‹#›</a:t>
            </a:fld>
            <a:endParaRPr lang="en-US" altLang="en-US"/>
          </a:p>
        </p:txBody>
      </p:sp>
    </p:spTree>
    <p:extLst>
      <p:ext uri="{BB962C8B-B14F-4D97-AF65-F5344CB8AC3E}">
        <p14:creationId xmlns:p14="http://schemas.microsoft.com/office/powerpoint/2010/main" val="400122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2C7A4D-B808-466B-8B27-E65AC1C0B5C8}" type="slidenum">
              <a:rPr lang="en-US" altLang="en-US"/>
              <a:pPr>
                <a:defRPr/>
              </a:pPr>
              <a:t>‹#›</a:t>
            </a:fld>
            <a:endParaRPr lang="en-US" altLang="en-US"/>
          </a:p>
        </p:txBody>
      </p:sp>
    </p:spTree>
    <p:extLst>
      <p:ext uri="{BB962C8B-B14F-4D97-AF65-F5344CB8AC3E}">
        <p14:creationId xmlns:p14="http://schemas.microsoft.com/office/powerpoint/2010/main" val="1639991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574BBC-82F8-4438-9D98-D9B48B65ACA1}" type="slidenum">
              <a:rPr lang="en-US" altLang="en-US"/>
              <a:pPr>
                <a:defRPr/>
              </a:pPr>
              <a:t>‹#›</a:t>
            </a:fld>
            <a:endParaRPr lang="en-US" altLang="en-US"/>
          </a:p>
        </p:txBody>
      </p:sp>
    </p:spTree>
    <p:extLst>
      <p:ext uri="{BB962C8B-B14F-4D97-AF65-F5344CB8AC3E}">
        <p14:creationId xmlns:p14="http://schemas.microsoft.com/office/powerpoint/2010/main" val="224652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946FCF-226C-4BD0-A06F-48229456FECD}" type="slidenum">
              <a:rPr lang="en-US" altLang="en-US"/>
              <a:pPr>
                <a:defRPr/>
              </a:pPr>
              <a:t>‹#›</a:t>
            </a:fld>
            <a:endParaRPr lang="en-US" altLang="en-US"/>
          </a:p>
        </p:txBody>
      </p:sp>
    </p:spTree>
    <p:extLst>
      <p:ext uri="{BB962C8B-B14F-4D97-AF65-F5344CB8AC3E}">
        <p14:creationId xmlns:p14="http://schemas.microsoft.com/office/powerpoint/2010/main" val="34969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52507FBF-0EBC-4E75-8B8A-C084BAF565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1.png"/><Relationship Id="rId7" Type="http://schemas.openxmlformats.org/officeDocument/2006/relationships/image" Target="../media/image5.gif"/><Relationship Id="rId12" Type="http://schemas.openxmlformats.org/officeDocument/2006/relationships/image" Target="../media/image10.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jpeg"/><Relationship Id="rId5" Type="http://schemas.openxmlformats.org/officeDocument/2006/relationships/image" Target="../media/image3.gif"/><Relationship Id="rId15" Type="http://schemas.openxmlformats.org/officeDocument/2006/relationships/image" Target="../media/image13.wmf"/><Relationship Id="rId10" Type="http://schemas.openxmlformats.org/officeDocument/2006/relationships/image" Target="../media/image8.gif"/><Relationship Id="rId4" Type="http://schemas.openxmlformats.org/officeDocument/2006/relationships/image" Target="../media/image2.gif"/><Relationship Id="rId9" Type="http://schemas.openxmlformats.org/officeDocument/2006/relationships/image" Target="../media/image7.png"/><Relationship Id="rId14"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jpeg"/><Relationship Id="rId10" Type="http://schemas.microsoft.com/office/2007/relationships/hdphoto" Target="../media/hdphoto5.wdp"/><Relationship Id="rId4" Type="http://schemas.openxmlformats.org/officeDocument/2006/relationships/image" Target="../media/image34.jpe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7.wdp"/><Relationship Id="rId7" Type="http://schemas.openxmlformats.org/officeDocument/2006/relationships/image" Target="../media/image45.png"/><Relationship Id="rId12" Type="http://schemas.microsoft.com/office/2007/relationships/hdphoto" Target="../media/hdphoto9.wdp"/><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image" Target="../media/image43.png"/><Relationship Id="rId10" Type="http://schemas.microsoft.com/office/2007/relationships/hdphoto" Target="../media/hdphoto8.wdp"/><Relationship Id="rId4" Type="http://schemas.openxmlformats.org/officeDocument/2006/relationships/image" Target="../media/image42.jpe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11.wdp"/><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67.jpe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8.gif"/></Relationships>
</file>

<file path=ppt/slides/_rels/slide26.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4"/>
          <p:cNvGrpSpPr/>
          <p:nvPr/>
        </p:nvGrpSpPr>
        <p:grpSpPr>
          <a:xfrm>
            <a:off x="8937172" y="924735"/>
            <a:ext cx="76200" cy="4198915"/>
            <a:chOff x="8915400" y="924735"/>
            <a:chExt cx="76200" cy="4198915"/>
          </a:xfrm>
        </p:grpSpPr>
        <p:sp>
          <p:nvSpPr>
            <p:cNvPr id="2071" name="Line 7"/>
            <p:cNvSpPr>
              <a:spLocks noChangeShapeType="1"/>
            </p:cNvSpPr>
            <p:nvPr/>
          </p:nvSpPr>
          <p:spPr bwMode="auto">
            <a:xfrm>
              <a:off x="8915400" y="924735"/>
              <a:ext cx="0" cy="4034431"/>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8991600" y="1028701"/>
              <a:ext cx="0" cy="4094949"/>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0" name="Picture 12" descr="Flash Lang hoa de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4590752"/>
            <a:ext cx="865911" cy="58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Flash Buom va ho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00550"/>
            <a:ext cx="914400" cy="77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descr="Day hoa va buo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974263" y="-1278314"/>
            <a:ext cx="308969" cy="29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9718" y="4564857"/>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7" descr="Flash Buom va hoa 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039032" y="-132248"/>
            <a:ext cx="882015" cy="11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07426" y="35719"/>
            <a:ext cx="536575"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Day hoa va buo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721471" y="3540620"/>
            <a:ext cx="34825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0" descr="Con chim 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36815" y="4604392"/>
            <a:ext cx="672023"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2070" name="Picture 31" descr="red_mushroom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8838" y="4377930"/>
            <a:ext cx="12954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19744" y="49695"/>
            <a:ext cx="76200" cy="3894212"/>
            <a:chOff x="152401" y="49695"/>
            <a:chExt cx="76200" cy="3894212"/>
          </a:xfrm>
        </p:grpSpPr>
        <p:sp>
          <p:nvSpPr>
            <p:cNvPr id="30" name="Line 7"/>
            <p:cNvSpPr>
              <a:spLocks noChangeShapeType="1"/>
            </p:cNvSpPr>
            <p:nvPr/>
          </p:nvSpPr>
          <p:spPr bwMode="auto">
            <a:xfrm rot="10800000">
              <a:off x="228601" y="214178"/>
              <a:ext cx="0" cy="3729729"/>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52401" y="49695"/>
              <a:ext cx="0" cy="366505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79" name="Picture 11" descr="Bo hoa 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 y="4002286"/>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0245" y="106758"/>
            <a:ext cx="5660616" cy="74763"/>
            <a:chOff x="40245" y="106758"/>
            <a:chExt cx="5660616" cy="74763"/>
          </a:xfrm>
        </p:grpSpPr>
        <p:sp>
          <p:nvSpPr>
            <p:cNvPr id="33" name="Line 7"/>
            <p:cNvSpPr>
              <a:spLocks noChangeShapeType="1"/>
            </p:cNvSpPr>
            <p:nvPr/>
          </p:nvSpPr>
          <p:spPr bwMode="auto">
            <a:xfrm rot="5400000">
              <a:off x="2980209" y="-2539131"/>
              <a:ext cx="0" cy="544130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2770211" y="-2623208"/>
              <a:ext cx="0" cy="545993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305833" y="4935387"/>
            <a:ext cx="3009367" cy="74763"/>
            <a:chOff x="4267199" y="4545807"/>
            <a:chExt cx="3009367" cy="74763"/>
          </a:xfrm>
        </p:grpSpPr>
        <p:sp>
          <p:nvSpPr>
            <p:cNvPr id="40" name="Line 7"/>
            <p:cNvSpPr>
              <a:spLocks noChangeShapeType="1"/>
            </p:cNvSpPr>
            <p:nvPr/>
          </p:nvSpPr>
          <p:spPr bwMode="auto">
            <a:xfrm rot="16200000">
              <a:off x="5662227" y="3150779"/>
              <a:ext cx="0" cy="2790055"/>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5856755" y="3200758"/>
              <a:ext cx="0" cy="2839623"/>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 name="Text Box 15"/>
          <p:cNvSpPr txBox="1">
            <a:spLocks noChangeArrowheads="1"/>
          </p:cNvSpPr>
          <p:nvPr/>
        </p:nvSpPr>
        <p:spPr bwMode="auto">
          <a:xfrm>
            <a:off x="1425395" y="220840"/>
            <a:ext cx="6631456" cy="369332"/>
          </a:xfrm>
          <a:prstGeom prst="rect">
            <a:avLst/>
          </a:prstGeom>
          <a:noFill/>
          <a:ln w="9525">
            <a:noFill/>
            <a:miter lim="800000"/>
            <a:headEnd/>
            <a:tailEnd/>
          </a:ln>
          <a:effectLst/>
        </p:spPr>
        <p:txBody>
          <a:bodyPr wrap="square">
            <a:spAutoFit/>
          </a:bodyPr>
          <a:lstStyle/>
          <a:p>
            <a:pPr algn="ctr">
              <a:spcBef>
                <a:spcPct val="50000"/>
              </a:spcBef>
            </a:pPr>
            <a:r>
              <a:rPr lang="en-US" b="1" smtClean="0">
                <a:solidFill>
                  <a:schemeClr val="tx2">
                    <a:lumMod val="50000"/>
                  </a:schemeClr>
                </a:solidFill>
                <a:cs typeface="Times New Roman" pitchFamily="18" charset="0"/>
              </a:rPr>
              <a:t>ỦY BAN NHÂN DÂN QUẬN PHÚ NHUẬN</a:t>
            </a:r>
            <a:endParaRPr lang="en-US">
              <a:solidFill>
                <a:schemeClr val="tx2">
                  <a:lumMod val="50000"/>
                </a:schemeClr>
              </a:solidFill>
              <a:cs typeface="Times New Roman" pitchFamily="18" charset="0"/>
            </a:endParaRPr>
          </a:p>
        </p:txBody>
      </p:sp>
      <p:sp>
        <p:nvSpPr>
          <p:cNvPr id="46" name="Text Box 15"/>
          <p:cNvSpPr txBox="1">
            <a:spLocks noChangeArrowheads="1"/>
          </p:cNvSpPr>
          <p:nvPr/>
        </p:nvSpPr>
        <p:spPr bwMode="auto">
          <a:xfrm>
            <a:off x="1416686" y="571065"/>
            <a:ext cx="6631456" cy="400110"/>
          </a:xfrm>
          <a:prstGeom prst="rect">
            <a:avLst/>
          </a:prstGeom>
          <a:noFill/>
          <a:ln w="9525">
            <a:noFill/>
            <a:miter lim="800000"/>
            <a:headEnd/>
            <a:tailEnd/>
          </a:ln>
          <a:effectLst/>
        </p:spPr>
        <p:txBody>
          <a:bodyPr wrap="square">
            <a:spAutoFit/>
          </a:bodyPr>
          <a:lstStyle/>
          <a:p>
            <a:pPr algn="ctr">
              <a:spcBef>
                <a:spcPct val="50000"/>
              </a:spcBef>
            </a:pPr>
            <a:r>
              <a:rPr lang="en-US" sz="2000" b="1" smtClean="0">
                <a:solidFill>
                  <a:schemeClr val="tx2">
                    <a:lumMod val="50000"/>
                  </a:schemeClr>
                </a:solidFill>
                <a:cs typeface="Times New Roman" pitchFamily="18" charset="0"/>
              </a:rPr>
              <a:t>TRƯỜNG TIỂU HỌC NGUYỄN ĐÌNH CHÍNH</a:t>
            </a:r>
            <a:endParaRPr lang="en-US" sz="2000">
              <a:solidFill>
                <a:schemeClr val="tx2">
                  <a:lumMod val="50000"/>
                </a:schemeClr>
              </a:solidFill>
              <a:cs typeface="Times New Roman" pitchFamily="18" charset="0"/>
            </a:endParaRPr>
          </a:p>
        </p:txBody>
      </p:sp>
      <p:cxnSp>
        <p:nvCxnSpPr>
          <p:cNvPr id="10" name="Straight Connector 9"/>
          <p:cNvCxnSpPr/>
          <p:nvPr/>
        </p:nvCxnSpPr>
        <p:spPr>
          <a:xfrm>
            <a:off x="3679372" y="985157"/>
            <a:ext cx="18425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18"/>
          <p:cNvGrpSpPr>
            <a:grpSpLocks/>
          </p:cNvGrpSpPr>
          <p:nvPr/>
        </p:nvGrpSpPr>
        <p:grpSpPr bwMode="auto">
          <a:xfrm>
            <a:off x="4168631" y="4002286"/>
            <a:ext cx="926829" cy="500411"/>
            <a:chOff x="5225" y="9335"/>
            <a:chExt cx="2520" cy="1750"/>
          </a:xfrm>
        </p:grpSpPr>
        <p:sp>
          <p:nvSpPr>
            <p:cNvPr id="3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11"/>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p>
              <a:endParaRPr lang="vi-VN" altLang="vi-VN">
                <a:latin typeface="Times New Roman" pitchFamily="18" charset="0"/>
                <a:cs typeface="Arial" charset="0"/>
              </a:endParaRPr>
            </a:p>
          </p:txBody>
        </p:sp>
        <p:pic>
          <p:nvPicPr>
            <p:cNvPr id="38" name="Picture 26" descr="cosmo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BOOK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4" descr="BOOK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descr="QUILLPE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r>
                <a:rPr lang="en-US" altLang="vi-VN" sz="800" b="1">
                  <a:latin typeface="Times New Roman" pitchFamily="18" charset="0"/>
                  <a:cs typeface="Times New Roman" pitchFamily="18" charset="0"/>
                </a:rPr>
                <a:t> </a:t>
              </a:r>
              <a:endParaRPr lang="en-US" altLang="vi-VN" sz="4800">
                <a:latin typeface="Times New Roman" pitchFamily="18" charset="0"/>
                <a:cs typeface="Times New Roman" pitchFamily="18" charset="0"/>
              </a:endParaRPr>
            </a:p>
          </p:txBody>
        </p:sp>
        <p:sp>
          <p:nvSpPr>
            <p:cNvPr id="50"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vi-VN" altLang="vi-VN" sz="4800">
                <a:latin typeface="Times New Roman" pitchFamily="18" charset="0"/>
                <a:cs typeface="Arial" charset="0"/>
              </a:endParaRPr>
            </a:p>
          </p:txBody>
        </p:sp>
        <p:sp>
          <p:nvSpPr>
            <p:cNvPr id="53"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b="1" kern="10">
                  <a:solidFill>
                    <a:srgbClr val="FFFFFF"/>
                  </a:solidFill>
                  <a:latin typeface="Times New Roman"/>
                  <a:cs typeface="Times New Roman"/>
                </a:rPr>
                <a:t>NĂM </a:t>
              </a:r>
            </a:p>
          </p:txBody>
        </p:sp>
        <p:sp>
          <p:nvSpPr>
            <p:cNvPr id="54"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vi-VN" altLang="vi-VN" sz="4800">
                <a:latin typeface="Times New Roman" pitchFamily="18" charset="0"/>
                <a:cs typeface="Arial" charset="0"/>
              </a:endParaRPr>
            </a:p>
          </p:txBody>
        </p:sp>
      </p:grpSp>
      <p:sp>
        <p:nvSpPr>
          <p:cNvPr id="55" name="WordArt 21"/>
          <p:cNvSpPr>
            <a:spLocks noChangeArrowheads="1" noChangeShapeType="1" noTextEdit="1"/>
          </p:cNvSpPr>
          <p:nvPr/>
        </p:nvSpPr>
        <p:spPr bwMode="auto">
          <a:xfrm>
            <a:off x="1416686" y="2897816"/>
            <a:ext cx="7270114" cy="667550"/>
          </a:xfrm>
          <a:prstGeom prst="rect">
            <a:avLst/>
          </a:prstGeom>
        </p:spPr>
        <p:txBody>
          <a:bodyPr wrap="none" fromWordArt="1">
            <a:prstTxWarp prst="textPlain">
              <a:avLst>
                <a:gd name="adj" fmla="val 50000"/>
              </a:avLst>
            </a:prstTxWarp>
          </a:bodyPr>
          <a:lstStyle/>
          <a:p>
            <a:r>
              <a:rPr lang="en-US" sz="3600" b="1" kern="1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GỐM XÂY DỰNG: GẠCH, NGÓI</a:t>
            </a:r>
            <a:endParaRPr lang="en-US" sz="3600"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56" name="Text Box 15"/>
          <p:cNvSpPr txBox="1">
            <a:spLocks noChangeArrowheads="1"/>
          </p:cNvSpPr>
          <p:nvPr/>
        </p:nvSpPr>
        <p:spPr bwMode="auto">
          <a:xfrm>
            <a:off x="1524000" y="1885950"/>
            <a:ext cx="6858000" cy="553998"/>
          </a:xfrm>
          <a:prstGeom prst="rect">
            <a:avLst/>
          </a:prstGeom>
          <a:noFill/>
          <a:ln w="9525">
            <a:noFill/>
            <a:miter lim="800000"/>
            <a:headEnd/>
            <a:tailEnd/>
          </a:ln>
          <a:effectLst/>
        </p:spPr>
        <p:txBody>
          <a:bodyPr wrap="square">
            <a:spAutoFit/>
          </a:bodyPr>
          <a:lstStyle/>
          <a:p>
            <a:pPr algn="ctr" eaLnBrk="0" hangingPunct="0">
              <a:spcBef>
                <a:spcPct val="50000"/>
              </a:spcBef>
            </a:pPr>
            <a:r>
              <a:rPr lang="en-US" sz="3000" b="1" smtClean="0">
                <a:solidFill>
                  <a:srgbClr val="0000FF"/>
                </a:solidFill>
                <a:effectLst>
                  <a:outerShdw blurRad="38100" dist="38100" dir="2700000" algn="tl">
                    <a:srgbClr val="000000">
                      <a:alpha val="43137"/>
                    </a:srgbClr>
                  </a:outerShdw>
                </a:effectLst>
                <a:latin typeface="Arial" charset="0"/>
              </a:rPr>
              <a:t>KHỐI 5 - MÔN KHOA HỌC - TUẦN 14</a:t>
            </a:r>
            <a:endParaRPr lang="en-US" sz="3000">
              <a:solidFill>
                <a:srgbClr val="0000FF"/>
              </a:solidFill>
              <a:effectLst>
                <a:outerShdw blurRad="38100" dist="38100" dir="2700000" algn="tl">
                  <a:srgbClr val="000000">
                    <a:alpha val="43137"/>
                  </a:srgbClr>
                </a:outerShdw>
              </a:effectLst>
              <a:latin typeface="Arial" charset="0"/>
            </a:endParaRPr>
          </a:p>
        </p:txBody>
      </p:sp>
      <p:sp>
        <p:nvSpPr>
          <p:cNvPr id="57" name="Text Box 23"/>
          <p:cNvSpPr txBox="1">
            <a:spLocks noChangeArrowheads="1"/>
          </p:cNvSpPr>
          <p:nvPr/>
        </p:nvSpPr>
        <p:spPr bwMode="auto">
          <a:xfrm>
            <a:off x="381000" y="2980591"/>
            <a:ext cx="990600"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0" hangingPunct="0">
              <a:spcBef>
                <a:spcPct val="50000"/>
              </a:spcBef>
            </a:pPr>
            <a:r>
              <a:rPr lang="en-US" sz="3200" b="1" smtClean="0">
                <a:solidFill>
                  <a:srgbClr val="000066"/>
                </a:solidFill>
                <a:latin typeface="Arial" charset="0"/>
              </a:rPr>
              <a:t>Bài:</a:t>
            </a:r>
            <a:endParaRPr lang="en-US" sz="3200" b="1">
              <a:solidFill>
                <a:srgbClr val="000066"/>
              </a:solidFill>
              <a:latin typeface="Arial" charset="0"/>
            </a:endParaRPr>
          </a:p>
        </p:txBody>
      </p:sp>
      <p:sp>
        <p:nvSpPr>
          <p:cNvPr id="58" name="Text Box 15"/>
          <p:cNvSpPr txBox="1">
            <a:spLocks noChangeArrowheads="1"/>
          </p:cNvSpPr>
          <p:nvPr/>
        </p:nvSpPr>
        <p:spPr bwMode="auto">
          <a:xfrm>
            <a:off x="762000" y="1123950"/>
            <a:ext cx="8229600" cy="523220"/>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b="1" smtClean="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CHƯƠNG TRÌNH DẠY HỌC QUA INTERNET</a:t>
            </a:r>
            <a:endParaRPr lang="en-US" sz="280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079" name="Picture 11" descr="Bo hoa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79533"/>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 name="Group 8"/>
          <p:cNvGrpSpPr/>
          <p:nvPr/>
        </p:nvGrpSpPr>
        <p:grpSpPr>
          <a:xfrm>
            <a:off x="8937172" y="536122"/>
            <a:ext cx="76200" cy="3853541"/>
            <a:chOff x="8937172" y="547008"/>
            <a:chExt cx="76200" cy="3853541"/>
          </a:xfrm>
        </p:grpSpPr>
        <p:sp>
          <p:nvSpPr>
            <p:cNvPr id="2071" name="Line 7"/>
            <p:cNvSpPr>
              <a:spLocks noChangeShapeType="1"/>
            </p:cNvSpPr>
            <p:nvPr/>
          </p:nvSpPr>
          <p:spPr bwMode="auto">
            <a:xfrm>
              <a:off x="8937172" y="547008"/>
              <a:ext cx="0" cy="373252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9013372" y="650974"/>
              <a:ext cx="0" cy="374957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nvGrpSpPr>
          <p:cNvPr id="10" name="Group 9"/>
          <p:cNvGrpSpPr/>
          <p:nvPr/>
        </p:nvGrpSpPr>
        <p:grpSpPr>
          <a:xfrm>
            <a:off x="119744" y="49694"/>
            <a:ext cx="76200" cy="4218950"/>
            <a:chOff x="119744" y="49694"/>
            <a:chExt cx="76200" cy="4218950"/>
          </a:xfrm>
        </p:grpSpPr>
        <p:sp>
          <p:nvSpPr>
            <p:cNvPr id="30" name="Line 7"/>
            <p:cNvSpPr>
              <a:spLocks noChangeShapeType="1"/>
            </p:cNvSpPr>
            <p:nvPr/>
          </p:nvSpPr>
          <p:spPr bwMode="auto">
            <a:xfrm rot="10800000">
              <a:off x="195944" y="214176"/>
              <a:ext cx="0" cy="395777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19744" y="49694"/>
              <a:ext cx="0" cy="421895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3"/>
          <p:cNvGrpSpPr/>
          <p:nvPr/>
        </p:nvGrpSpPr>
        <p:grpSpPr>
          <a:xfrm>
            <a:off x="40244" y="106758"/>
            <a:ext cx="8956157" cy="74763"/>
            <a:chOff x="40244" y="106758"/>
            <a:chExt cx="8956157" cy="74763"/>
          </a:xfrm>
        </p:grpSpPr>
        <p:sp>
          <p:nvSpPr>
            <p:cNvPr id="33" name="Line 7"/>
            <p:cNvSpPr>
              <a:spLocks noChangeShapeType="1"/>
            </p:cNvSpPr>
            <p:nvPr/>
          </p:nvSpPr>
          <p:spPr bwMode="auto">
            <a:xfrm rot="5400000">
              <a:off x="4627979" y="-4186901"/>
              <a:ext cx="0" cy="873684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4435753" y="-4288751"/>
              <a:ext cx="0" cy="8791017"/>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81001" y="4935387"/>
            <a:ext cx="8305799" cy="88370"/>
            <a:chOff x="381001" y="4935387"/>
            <a:chExt cx="8305799" cy="88370"/>
          </a:xfrm>
        </p:grpSpPr>
        <p:sp>
          <p:nvSpPr>
            <p:cNvPr id="40" name="Line 7"/>
            <p:cNvSpPr>
              <a:spLocks noChangeShapeType="1"/>
            </p:cNvSpPr>
            <p:nvPr/>
          </p:nvSpPr>
          <p:spPr bwMode="auto">
            <a:xfrm rot="16200000">
              <a:off x="4640263" y="888850"/>
              <a:ext cx="0" cy="809307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4462502" y="942256"/>
              <a:ext cx="0" cy="816300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9" name="Picture 11" descr="Bo hoa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279532"/>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66944">
            <a:off x="8569810" y="-25286"/>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381001" y="1276350"/>
            <a:ext cx="6096000" cy="584775"/>
            <a:chOff x="609600" y="2444175"/>
            <a:chExt cx="6096000" cy="584775"/>
          </a:xfrm>
        </p:grpSpPr>
        <p:sp>
          <p:nvSpPr>
            <p:cNvPr id="25" name="Rectangle 24"/>
            <p:cNvSpPr>
              <a:spLocks noChangeArrowheads="1"/>
            </p:cNvSpPr>
            <p:nvPr/>
          </p:nvSpPr>
          <p:spPr bwMode="auto">
            <a:xfrm>
              <a:off x="1086508" y="2444175"/>
              <a:ext cx="5619092" cy="584775"/>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1: </a:t>
              </a:r>
              <a:r>
                <a:rPr lang="en-US" sz="3200" b="1" smtClean="0">
                  <a:solidFill>
                    <a:srgbClr val="0000FF"/>
                  </a:solidFill>
                  <a:latin typeface="Arial"/>
                  <a:cs typeface="Times New Roman" pitchFamily="18" charset="0"/>
                </a:rPr>
                <a:t>Một </a:t>
              </a:r>
              <a:r>
                <a:rPr lang="en-US" sz="3200" b="1">
                  <a:solidFill>
                    <a:srgbClr val="0000FF"/>
                  </a:solidFill>
                  <a:latin typeface="Arial"/>
                  <a:cs typeface="Times New Roman" pitchFamily="18" charset="0"/>
                </a:rPr>
                <a:t>số đồ </a:t>
              </a:r>
              <a:r>
                <a:rPr lang="en-US" sz="3200" b="1" smtClean="0">
                  <a:solidFill>
                    <a:srgbClr val="0000FF"/>
                  </a:solidFill>
                  <a:latin typeface="Arial"/>
                  <a:cs typeface="Times New Roman" pitchFamily="18" charset="0"/>
                </a:rPr>
                <a:t>gốm.</a:t>
              </a:r>
            </a:p>
          </p:txBody>
        </p:sp>
        <p:pic>
          <p:nvPicPr>
            <p:cNvPr id="26" name="Picture 74" descr="BONGMAI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983469"/>
            <a:ext cx="2344321" cy="951918"/>
          </a:xfrm>
          <a:prstGeom prst="rect">
            <a:avLst/>
          </a:prstGeom>
        </p:spPr>
      </p:pic>
      <p:grpSp>
        <p:nvGrpSpPr>
          <p:cNvPr id="38" name="Group 37"/>
          <p:cNvGrpSpPr/>
          <p:nvPr/>
        </p:nvGrpSpPr>
        <p:grpSpPr>
          <a:xfrm>
            <a:off x="381000" y="2114550"/>
            <a:ext cx="8305800" cy="1077218"/>
            <a:chOff x="609600" y="2444175"/>
            <a:chExt cx="8305800" cy="1077218"/>
          </a:xfrm>
        </p:grpSpPr>
        <p:sp>
          <p:nvSpPr>
            <p:cNvPr id="39" name="Rectangle 38"/>
            <p:cNvSpPr>
              <a:spLocks noChangeArrowheads="1"/>
            </p:cNvSpPr>
            <p:nvPr/>
          </p:nvSpPr>
          <p:spPr bwMode="auto">
            <a:xfrm>
              <a:off x="1086508" y="2444175"/>
              <a:ext cx="7828892" cy="1077218"/>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2: </a:t>
              </a:r>
              <a:r>
                <a:rPr lang="en-US" sz="3200" b="1">
                  <a:solidFill>
                    <a:srgbClr val="0000FF"/>
                  </a:solidFill>
                  <a:latin typeface="Arial"/>
                  <a:cs typeface="Times New Roman" pitchFamily="18" charset="0"/>
                </a:rPr>
                <a:t>Công dụng của gạch, ngói </a:t>
              </a:r>
            </a:p>
            <a:p>
              <a:pPr marL="281944" indent="-281944"/>
              <a:r>
                <a:rPr lang="en-US" sz="3200" b="1">
                  <a:solidFill>
                    <a:srgbClr val="0000FF"/>
                  </a:solidFill>
                  <a:latin typeface="Arial"/>
                  <a:cs typeface="Times New Roman" pitchFamily="18" charset="0"/>
                </a:rPr>
                <a:t>                     và cách làm gạch, ngói</a:t>
              </a:r>
              <a:r>
                <a:rPr lang="en-US" sz="3200" b="1" smtClean="0">
                  <a:solidFill>
                    <a:srgbClr val="0000FF"/>
                  </a:solidFill>
                  <a:latin typeface="Arial"/>
                  <a:cs typeface="Times New Roman" pitchFamily="18" charset="0"/>
                </a:rPr>
                <a:t>.</a:t>
              </a:r>
              <a:endParaRPr lang="en-US" sz="3200" b="1">
                <a:solidFill>
                  <a:srgbClr val="0000FF"/>
                </a:solidFill>
                <a:latin typeface="Arial"/>
                <a:cs typeface="Times New Roman" pitchFamily="18" charset="0"/>
              </a:endParaRPr>
            </a:p>
          </p:txBody>
        </p:sp>
        <p:pic>
          <p:nvPicPr>
            <p:cNvPr id="42" name="Picture 74" descr="BONGMAI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4"/>
          <p:cNvSpPr/>
          <p:nvPr/>
        </p:nvSpPr>
        <p:spPr>
          <a:xfrm>
            <a:off x="1066800" y="401419"/>
            <a:ext cx="7181191"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GỐM XÂY DỰNG: GẠCH, NGÓI</a:t>
            </a:r>
            <a:endParaRPr lang="en-US" sz="3600" b="1" cap="none"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p14="http://schemas.microsoft.com/office/powerpoint/2010/main" val="262874821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5" presetClass="emph" presetSubtype="0" repeatCount="3000" fill="hold" nodeType="afterEffect">
                                  <p:stCondLst>
                                    <p:cond delay="0"/>
                                  </p:stCondLst>
                                  <p:childTnLst>
                                    <p:anim calcmode="discrete" valueType="str">
                                      <p:cBhvr>
                                        <p:cTn id="11" dur="500" fill="hold"/>
                                        <p:tgtEl>
                                          <p:spTgt spid="38"/>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smtClean="0">
                      <a:solidFill>
                        <a:schemeClr val="bg1"/>
                      </a:solidFill>
                      <a:latin typeface="Times New Roman" pitchFamily="18" charset="0"/>
                      <a:cs typeface="Times New Roman" pitchFamily="18" charset="0"/>
                    </a:rPr>
                    <a:t>Hoạt động 2: </a:t>
                  </a:r>
                  <a:r>
                    <a:rPr lang="en-US" sz="2300" b="1" smtClean="0">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1" name="Text Box 30"/>
          <p:cNvSpPr txBox="1">
            <a:spLocks noChangeArrowheads="1"/>
          </p:cNvSpPr>
          <p:nvPr/>
        </p:nvSpPr>
        <p:spPr bwMode="auto">
          <a:xfrm>
            <a:off x="304800" y="590550"/>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800" b="1" smtClean="0">
                <a:solidFill>
                  <a:srgbClr val="FF0000"/>
                </a:solidFill>
                <a:latin typeface="Arial" pitchFamily="34" charset="0"/>
                <a:cs typeface="Arial" pitchFamily="34" charset="0"/>
              </a:rPr>
              <a:t> Một số loại gạch:</a:t>
            </a:r>
            <a:endParaRPr lang="en-US" sz="2800" b="1">
              <a:solidFill>
                <a:srgbClr val="FF0000"/>
              </a:solidFill>
              <a:latin typeface="Arial" pitchFamily="34" charset="0"/>
              <a:cs typeface="Arial" pitchFamily="34" charset="0"/>
            </a:endParaRPr>
          </a:p>
        </p:txBody>
      </p:sp>
      <p:pic>
        <p:nvPicPr>
          <p:cNvPr id="19" name="Picture 3" descr="m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52550"/>
            <a:ext cx="1800393" cy="128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2514600" y="2540061"/>
            <a:ext cx="23697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Gạch đinh </a:t>
            </a:r>
            <a:r>
              <a:rPr lang="en-US" altLang="en-US" sz="2400" b="1" smtClean="0">
                <a:latin typeface="Times New Roman" pitchFamily="18" charset="0"/>
              </a:rPr>
              <a:t>(thẻ</a:t>
            </a:r>
            <a:r>
              <a:rPr lang="en-US" altLang="en-US" sz="2400" b="1">
                <a:latin typeface="Times New Roman" pitchFamily="18" charset="0"/>
              </a:rPr>
              <a:t>)</a:t>
            </a:r>
          </a:p>
        </p:txBody>
      </p:sp>
      <p:sp>
        <p:nvSpPr>
          <p:cNvPr id="26" name="Text Box 7"/>
          <p:cNvSpPr txBox="1">
            <a:spLocks noChangeArrowheads="1"/>
          </p:cNvSpPr>
          <p:nvPr/>
        </p:nvSpPr>
        <p:spPr bwMode="auto">
          <a:xfrm>
            <a:off x="457200" y="2551917"/>
            <a:ext cx="15865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Gạch ống</a:t>
            </a:r>
          </a:p>
        </p:txBody>
      </p:sp>
      <p:grpSp>
        <p:nvGrpSpPr>
          <p:cNvPr id="2" name="Group 1"/>
          <p:cNvGrpSpPr/>
          <p:nvPr/>
        </p:nvGrpSpPr>
        <p:grpSpPr>
          <a:xfrm>
            <a:off x="297107" y="1237014"/>
            <a:ext cx="2065093" cy="1298197"/>
            <a:chOff x="685800" y="985950"/>
            <a:chExt cx="2195373" cy="1444930"/>
          </a:xfrm>
        </p:grpSpPr>
        <p:pic>
          <p:nvPicPr>
            <p:cNvPr id="25" name="Picture 6" descr="m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86737"/>
              <a:ext cx="1181647" cy="124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397" y="985950"/>
              <a:ext cx="1101776" cy="144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52" y="3184424"/>
            <a:ext cx="1297664" cy="141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1"/>
          <p:cNvSpPr txBox="1">
            <a:spLocks noChangeArrowheads="1"/>
          </p:cNvSpPr>
          <p:nvPr/>
        </p:nvSpPr>
        <p:spPr bwMode="auto">
          <a:xfrm>
            <a:off x="168056" y="4624685"/>
            <a:ext cx="18131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cs typeface="Times New Roman" pitchFamily="18" charset="0"/>
              </a:rPr>
              <a:t>Gạch hoa</a:t>
            </a:r>
          </a:p>
        </p:txBody>
      </p:sp>
      <p:pic>
        <p:nvPicPr>
          <p:cNvPr id="32"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1237015"/>
            <a:ext cx="1359386" cy="133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4"/>
          <p:cNvSpPr txBox="1">
            <a:spLocks noChangeArrowheads="1"/>
          </p:cNvSpPr>
          <p:nvPr/>
        </p:nvSpPr>
        <p:spPr bwMode="auto">
          <a:xfrm>
            <a:off x="4953000" y="2535386"/>
            <a:ext cx="19055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Gạch bánh ú</a:t>
            </a:r>
          </a:p>
        </p:txBody>
      </p:sp>
      <p:pic>
        <p:nvPicPr>
          <p:cNvPr id="35"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9525" y="1231231"/>
            <a:ext cx="1436789" cy="130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7"/>
          <p:cNvSpPr txBox="1">
            <a:spLocks noChangeArrowheads="1"/>
          </p:cNvSpPr>
          <p:nvPr/>
        </p:nvSpPr>
        <p:spPr bwMode="auto">
          <a:xfrm>
            <a:off x="6807147" y="2538082"/>
            <a:ext cx="2336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Gạch đồng tiền</a:t>
            </a:r>
          </a:p>
        </p:txBody>
      </p:sp>
      <p:pic>
        <p:nvPicPr>
          <p:cNvPr id="37" name="Picture 3" descr="gach la d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3577" y="3264343"/>
            <a:ext cx="1922223" cy="14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descr="lat via he"/>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67086" y="3181244"/>
            <a:ext cx="1595914" cy="15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descr="Luc-giac"/>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19634" y="3250407"/>
            <a:ext cx="1685966" cy="133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8"/>
          <p:cNvSpPr txBox="1">
            <a:spLocks noChangeArrowheads="1"/>
          </p:cNvSpPr>
          <p:nvPr/>
        </p:nvSpPr>
        <p:spPr bwMode="auto">
          <a:xfrm>
            <a:off x="2525012" y="4624685"/>
            <a:ext cx="1970788" cy="461665"/>
          </a:xfrm>
          <a:prstGeom prst="rect">
            <a:avLst/>
          </a:prstGeom>
          <a:noFill/>
          <a:ln>
            <a:noFill/>
          </a:ln>
          <a:effectLst/>
        </p:spPr>
        <p:txBody>
          <a:bodyPr wrap="square">
            <a:spAutoFit/>
          </a:bodyPr>
          <a:lstStyle/>
          <a:p>
            <a:pPr algn="ctr" eaLnBrk="1" hangingPunct="1">
              <a:spcBef>
                <a:spcPct val="50000"/>
              </a:spcBef>
              <a:defRPr/>
            </a:pPr>
            <a:r>
              <a:rPr lang="en-US" sz="2400" b="1" dirty="0" err="1">
                <a:latin typeface="Times New Roman"/>
                <a:cs typeface="Arial" charset="0"/>
              </a:rPr>
              <a:t>Gạch</a:t>
            </a:r>
            <a:r>
              <a:rPr lang="en-US" sz="2400" b="1" dirty="0">
                <a:latin typeface="Times New Roman"/>
                <a:cs typeface="Arial" charset="0"/>
              </a:rPr>
              <a:t> </a:t>
            </a:r>
            <a:r>
              <a:rPr lang="en-US" sz="2400" b="1" dirty="0" err="1">
                <a:latin typeface="Times New Roman"/>
                <a:cs typeface="Arial" charset="0"/>
              </a:rPr>
              <a:t>lá</a:t>
            </a:r>
            <a:r>
              <a:rPr lang="en-US" sz="2400" b="1" dirty="0">
                <a:latin typeface="Times New Roman"/>
                <a:cs typeface="Arial" charset="0"/>
              </a:rPr>
              <a:t> </a:t>
            </a:r>
            <a:r>
              <a:rPr lang="en-US" sz="2400" b="1" dirty="0" err="1">
                <a:latin typeface="Times New Roman"/>
                <a:cs typeface="Arial" charset="0"/>
              </a:rPr>
              <a:t>dừa</a:t>
            </a:r>
            <a:endParaRPr lang="en-US" sz="2400" b="1" dirty="0">
              <a:latin typeface="Times New Roman"/>
              <a:cs typeface="Arial" charset="0"/>
            </a:endParaRPr>
          </a:p>
        </p:txBody>
      </p:sp>
      <p:sp>
        <p:nvSpPr>
          <p:cNvPr id="41" name="Text Box 9"/>
          <p:cNvSpPr txBox="1">
            <a:spLocks noChangeArrowheads="1"/>
          </p:cNvSpPr>
          <p:nvPr/>
        </p:nvSpPr>
        <p:spPr bwMode="auto">
          <a:xfrm>
            <a:off x="6858000" y="4624685"/>
            <a:ext cx="2286000" cy="461665"/>
          </a:xfrm>
          <a:prstGeom prst="rect">
            <a:avLst/>
          </a:prstGeom>
          <a:noFill/>
          <a:ln>
            <a:noFill/>
          </a:ln>
          <a:effectLst/>
        </p:spPr>
        <p:txBody>
          <a:bodyPr wrap="square">
            <a:spAutoFit/>
          </a:bodyPr>
          <a:lstStyle/>
          <a:p>
            <a:pPr algn="ctr" eaLnBrk="1" hangingPunct="1">
              <a:spcBef>
                <a:spcPct val="50000"/>
              </a:spcBef>
              <a:defRPr/>
            </a:pPr>
            <a:r>
              <a:rPr lang="en-US" sz="2400" b="1" dirty="0" err="1">
                <a:latin typeface="Times New Roman"/>
                <a:cs typeface="Arial" charset="0"/>
              </a:rPr>
              <a:t>Gạch</a:t>
            </a:r>
            <a:r>
              <a:rPr lang="en-US" sz="2400" b="1" dirty="0">
                <a:latin typeface="Times New Roman"/>
                <a:cs typeface="Arial" charset="0"/>
              </a:rPr>
              <a:t> </a:t>
            </a:r>
            <a:r>
              <a:rPr lang="en-US" sz="2400" b="1" dirty="0" err="1">
                <a:latin typeface="Times New Roman"/>
                <a:cs typeface="Arial" charset="0"/>
              </a:rPr>
              <a:t>lát</a:t>
            </a:r>
            <a:r>
              <a:rPr lang="en-US" sz="2400" b="1" dirty="0">
                <a:latin typeface="Times New Roman"/>
                <a:cs typeface="Arial" charset="0"/>
              </a:rPr>
              <a:t> </a:t>
            </a:r>
            <a:r>
              <a:rPr lang="en-US" sz="2400" b="1" dirty="0" err="1">
                <a:latin typeface="Times New Roman"/>
                <a:cs typeface="Arial" charset="0"/>
              </a:rPr>
              <a:t>vỉa</a:t>
            </a:r>
            <a:r>
              <a:rPr lang="en-US" sz="2400" b="1" dirty="0">
                <a:latin typeface="Times New Roman"/>
                <a:cs typeface="Arial" charset="0"/>
              </a:rPr>
              <a:t> </a:t>
            </a:r>
            <a:r>
              <a:rPr lang="en-US" sz="2400" b="1" dirty="0" err="1">
                <a:latin typeface="Times New Roman"/>
                <a:cs typeface="Arial" charset="0"/>
              </a:rPr>
              <a:t>hè</a:t>
            </a:r>
            <a:endParaRPr lang="en-US" sz="2400" b="1" dirty="0">
              <a:latin typeface="Times New Roman"/>
              <a:cs typeface="Arial" charset="0"/>
            </a:endParaRPr>
          </a:p>
        </p:txBody>
      </p:sp>
      <p:sp>
        <p:nvSpPr>
          <p:cNvPr id="42" name="Text Box 11"/>
          <p:cNvSpPr txBox="1">
            <a:spLocks noChangeArrowheads="1"/>
          </p:cNvSpPr>
          <p:nvPr/>
        </p:nvSpPr>
        <p:spPr bwMode="auto">
          <a:xfrm>
            <a:off x="4782279" y="4629150"/>
            <a:ext cx="1999521" cy="461665"/>
          </a:xfrm>
          <a:prstGeom prst="rect">
            <a:avLst/>
          </a:prstGeom>
          <a:noFill/>
          <a:ln>
            <a:noFill/>
          </a:ln>
          <a:effectLst/>
        </p:spPr>
        <p:txBody>
          <a:bodyPr wrap="square">
            <a:spAutoFit/>
          </a:bodyPr>
          <a:lstStyle/>
          <a:p>
            <a:pPr algn="ctr" eaLnBrk="1" hangingPunct="1">
              <a:spcBef>
                <a:spcPct val="50000"/>
              </a:spcBef>
              <a:defRPr/>
            </a:pPr>
            <a:r>
              <a:rPr lang="en-US" sz="2400" b="1" dirty="0" err="1">
                <a:latin typeface="Times New Roman"/>
                <a:cs typeface="Arial" charset="0"/>
              </a:rPr>
              <a:t>Gạch</a:t>
            </a:r>
            <a:r>
              <a:rPr lang="en-US" sz="2400" b="1" dirty="0">
                <a:latin typeface="Times New Roman"/>
                <a:cs typeface="Arial" charset="0"/>
              </a:rPr>
              <a:t> </a:t>
            </a:r>
            <a:r>
              <a:rPr lang="en-US" sz="2400" b="1" err="1">
                <a:latin typeface="Times New Roman"/>
                <a:cs typeface="Arial" charset="0"/>
              </a:rPr>
              <a:t>lục</a:t>
            </a:r>
            <a:r>
              <a:rPr lang="en-US" sz="2400" b="1">
                <a:latin typeface="Times New Roman"/>
                <a:cs typeface="Arial" charset="0"/>
              </a:rPr>
              <a:t> </a:t>
            </a:r>
            <a:r>
              <a:rPr lang="en-US" sz="2400" b="1" smtClean="0">
                <a:latin typeface="Times New Roman"/>
                <a:cs typeface="Arial" charset="0"/>
              </a:rPr>
              <a:t>giác</a:t>
            </a:r>
            <a:endParaRPr lang="en-US" sz="2400" b="1" dirty="0">
              <a:latin typeface="Times New Roman"/>
              <a:cs typeface="Arial" charset="0"/>
            </a:endParaRPr>
          </a:p>
        </p:txBody>
      </p:sp>
    </p:spTree>
    <p:extLst>
      <p:ext uri="{BB962C8B-B14F-4D97-AF65-F5344CB8AC3E}">
        <p14:creationId xmlns:p14="http://schemas.microsoft.com/office/powerpoint/2010/main" val="3255693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p:cTn id="79" dur="500" fill="hold"/>
                                        <p:tgtEl>
                                          <p:spTgt spid="39"/>
                                        </p:tgtEl>
                                        <p:attrNameLst>
                                          <p:attrName>ppt_w</p:attrName>
                                        </p:attrNameLst>
                                      </p:cBhvr>
                                      <p:tavLst>
                                        <p:tav tm="0">
                                          <p:val>
                                            <p:fltVal val="0"/>
                                          </p:val>
                                        </p:tav>
                                        <p:tav tm="100000">
                                          <p:val>
                                            <p:strVal val="#ppt_w"/>
                                          </p:val>
                                        </p:tav>
                                      </p:tavLst>
                                    </p:anim>
                                    <p:anim calcmode="lin" valueType="num">
                                      <p:cBhvr>
                                        <p:cTn id="80" dur="500" fill="hold"/>
                                        <p:tgtEl>
                                          <p:spTgt spid="39"/>
                                        </p:tgtEl>
                                        <p:attrNameLst>
                                          <p:attrName>ppt_h</p:attrName>
                                        </p:attrNameLst>
                                      </p:cBhvr>
                                      <p:tavLst>
                                        <p:tav tm="0">
                                          <p:val>
                                            <p:fltVal val="0"/>
                                          </p:val>
                                        </p:tav>
                                        <p:tav tm="100000">
                                          <p:val>
                                            <p:strVal val="#ppt_h"/>
                                          </p:val>
                                        </p:tav>
                                      </p:tavLst>
                                    </p:anim>
                                    <p:animEffect transition="in" filter="fade">
                                      <p:cBhvr>
                                        <p:cTn id="81" dur="500"/>
                                        <p:tgtEl>
                                          <p:spTgt spid="39"/>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left)">
                                      <p:cBhvr>
                                        <p:cTn id="85" dur="500"/>
                                        <p:tgtEl>
                                          <p:spTgt spid="4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500" fill="hold"/>
                                        <p:tgtEl>
                                          <p:spTgt spid="38"/>
                                        </p:tgtEl>
                                        <p:attrNameLst>
                                          <p:attrName>ppt_w</p:attrName>
                                        </p:attrNameLst>
                                      </p:cBhvr>
                                      <p:tavLst>
                                        <p:tav tm="0">
                                          <p:val>
                                            <p:fltVal val="0"/>
                                          </p:val>
                                        </p:tav>
                                        <p:tav tm="100000">
                                          <p:val>
                                            <p:strVal val="#ppt_w"/>
                                          </p:val>
                                        </p:tav>
                                      </p:tavLst>
                                    </p:anim>
                                    <p:anim calcmode="lin" valueType="num">
                                      <p:cBhvr>
                                        <p:cTn id="91" dur="500" fill="hold"/>
                                        <p:tgtEl>
                                          <p:spTgt spid="38"/>
                                        </p:tgtEl>
                                        <p:attrNameLst>
                                          <p:attrName>ppt_h</p:attrName>
                                        </p:attrNameLst>
                                      </p:cBhvr>
                                      <p:tavLst>
                                        <p:tav tm="0">
                                          <p:val>
                                            <p:fltVal val="0"/>
                                          </p:val>
                                        </p:tav>
                                        <p:tav tm="100000">
                                          <p:val>
                                            <p:strVal val="#ppt_h"/>
                                          </p:val>
                                        </p:tav>
                                      </p:tavLst>
                                    </p:anim>
                                    <p:animEffect transition="in" filter="fade">
                                      <p:cBhvr>
                                        <p:cTn id="92" dur="500"/>
                                        <p:tgtEl>
                                          <p:spTgt spid="38"/>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ipe(left)">
                                      <p:cBhvr>
                                        <p:cTn id="9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30" grpId="0"/>
      <p:bldP spid="33" grpId="0"/>
      <p:bldP spid="36"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smtClean="0">
                      <a:solidFill>
                        <a:schemeClr val="bg1"/>
                      </a:solidFill>
                      <a:latin typeface="Times New Roman" pitchFamily="18" charset="0"/>
                      <a:cs typeface="Times New Roman" pitchFamily="18" charset="0"/>
                    </a:rPr>
                    <a:t>Hoạt động 2: </a:t>
                  </a:r>
                  <a:r>
                    <a:rPr lang="en-US" sz="2300" b="1" smtClean="0">
                      <a:solidFill>
                        <a:srgbClr val="FFFF00"/>
                      </a:solidFill>
                      <a:latin typeface="Arial" pitchFamily="34" charset="0"/>
                      <a:cs typeface="Arial" pitchFamily="34" charset="0"/>
                    </a:rPr>
                    <a:t>Công </a:t>
                  </a:r>
                  <a:r>
                    <a:rPr lang="en-US" sz="2300" b="1">
                      <a:solidFill>
                        <a:srgbClr val="FFFF00"/>
                      </a:solidFill>
                      <a:latin typeface="Arial" pitchFamily="34" charset="0"/>
                      <a:cs typeface="Arial" pitchFamily="34" charset="0"/>
                    </a:rPr>
                    <a:t>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2" name="Text Box 30"/>
          <p:cNvSpPr txBox="1">
            <a:spLocks noChangeArrowheads="1"/>
          </p:cNvSpPr>
          <p:nvPr/>
        </p:nvSpPr>
        <p:spPr bwMode="auto">
          <a:xfrm>
            <a:off x="304800" y="590550"/>
            <a:ext cx="35045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800" b="1" smtClean="0">
                <a:solidFill>
                  <a:srgbClr val="FF0000"/>
                </a:solidFill>
                <a:latin typeface="Arial" pitchFamily="34" charset="0"/>
                <a:cs typeface="Arial" pitchFamily="34" charset="0"/>
              </a:rPr>
              <a:t> Một số loại ngói:</a:t>
            </a:r>
            <a:endParaRPr lang="en-US" sz="2800" b="1">
              <a:solidFill>
                <a:srgbClr val="FF0000"/>
              </a:solidFill>
              <a:latin typeface="Arial" pitchFamily="34" charset="0"/>
              <a:cs typeface="Arial" pitchFamily="34" charset="0"/>
            </a:endParaRPr>
          </a:p>
        </p:txBody>
      </p:sp>
      <p:pic>
        <p:nvPicPr>
          <p:cNvPr id="28"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1176455"/>
            <a:ext cx="1583951" cy="12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6"/>
          <p:cNvSpPr txBox="1">
            <a:spLocks noChangeArrowheads="1"/>
          </p:cNvSpPr>
          <p:nvPr/>
        </p:nvSpPr>
        <p:spPr bwMode="auto">
          <a:xfrm>
            <a:off x="76200" y="2482374"/>
            <a:ext cx="20960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400" b="1">
                <a:latin typeface="Times New Roman" pitchFamily="18" charset="0"/>
              </a:rPr>
              <a:t>Ngói ngòi bút</a:t>
            </a:r>
          </a:p>
        </p:txBody>
      </p:sp>
      <p:pic>
        <p:nvPicPr>
          <p:cNvPr id="3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280" y="1200151"/>
            <a:ext cx="1844426"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p:cNvSpPr txBox="1">
            <a:spLocks noChangeArrowheads="1"/>
          </p:cNvSpPr>
          <p:nvPr/>
        </p:nvSpPr>
        <p:spPr bwMode="auto">
          <a:xfrm>
            <a:off x="2514600" y="2491085"/>
            <a:ext cx="1640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Ngói viền</a:t>
            </a:r>
          </a:p>
        </p:txBody>
      </p:sp>
      <p:pic>
        <p:nvPicPr>
          <p:cNvPr id="3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206463"/>
            <a:ext cx="1822444" cy="12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2"/>
          <p:cNvSpPr txBox="1">
            <a:spLocks noChangeArrowheads="1"/>
          </p:cNvSpPr>
          <p:nvPr/>
        </p:nvSpPr>
        <p:spPr bwMode="auto">
          <a:xfrm>
            <a:off x="4864939" y="2491085"/>
            <a:ext cx="17644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400" b="1">
                <a:latin typeface="Times New Roman" pitchFamily="18" charset="0"/>
              </a:rPr>
              <a:t>Ngói vẩy cá</a:t>
            </a:r>
          </a:p>
        </p:txBody>
      </p:sp>
      <p:pic>
        <p:nvPicPr>
          <p:cNvPr id="36" name="Picture 13" descr="ngoi 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3181350"/>
            <a:ext cx="1583951" cy="144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Text Box 14"/>
          <p:cNvSpPr txBox="1">
            <a:spLocks noChangeArrowheads="1"/>
          </p:cNvSpPr>
          <p:nvPr/>
        </p:nvSpPr>
        <p:spPr bwMode="auto">
          <a:xfrm>
            <a:off x="381359" y="4624685"/>
            <a:ext cx="1295041" cy="461665"/>
          </a:xfrm>
          <a:prstGeom prst="rect">
            <a:avLst/>
          </a:prstGeom>
          <a:noFill/>
          <a:ln>
            <a:noFill/>
          </a:ln>
          <a:effectLst/>
        </p:spPr>
        <p:txBody>
          <a:bodyPr wrap="square">
            <a:spAutoFit/>
          </a:bodyPr>
          <a:lstStyle>
            <a:lvl1pPr>
              <a:defRPr sz="2000">
                <a:solidFill>
                  <a:srgbClr val="3333CC"/>
                </a:solidFill>
                <a:latin typeface=".VnTime" panose="020B7200000000000000" pitchFamily="34" charset="0"/>
              </a:defRPr>
            </a:lvl1pPr>
            <a:lvl2pPr marL="742950" indent="-285750">
              <a:defRPr sz="2000">
                <a:solidFill>
                  <a:srgbClr val="3333CC"/>
                </a:solidFill>
                <a:latin typeface=".VnTime" panose="020B7200000000000000" pitchFamily="34" charset="0"/>
              </a:defRPr>
            </a:lvl2pPr>
            <a:lvl3pPr marL="1143000" indent="-228600">
              <a:defRPr sz="2000">
                <a:solidFill>
                  <a:srgbClr val="3333CC"/>
                </a:solidFill>
                <a:latin typeface=".VnTime" panose="020B7200000000000000" pitchFamily="34" charset="0"/>
              </a:defRPr>
            </a:lvl3pPr>
            <a:lvl4pPr marL="1600200" indent="-228600">
              <a:defRPr sz="2000">
                <a:solidFill>
                  <a:srgbClr val="3333CC"/>
                </a:solidFill>
                <a:latin typeface=".VnTime" panose="020B7200000000000000" pitchFamily="34" charset="0"/>
              </a:defRPr>
            </a:lvl4pPr>
            <a:lvl5pPr marL="2057400" indent="-228600">
              <a:defRPr sz="2000">
                <a:solidFill>
                  <a:srgbClr val="3333CC"/>
                </a:solidFill>
                <a:latin typeface=".VnTime" panose="020B7200000000000000" pitchFamily="34" charset="0"/>
              </a:defRPr>
            </a:lvl5pPr>
            <a:lvl6pPr marL="2514600" indent="-228600" eaLnBrk="0" fontAlgn="base" hangingPunct="0">
              <a:spcBef>
                <a:spcPct val="0"/>
              </a:spcBef>
              <a:spcAft>
                <a:spcPct val="0"/>
              </a:spcAft>
              <a:defRPr sz="2000">
                <a:solidFill>
                  <a:srgbClr val="3333CC"/>
                </a:solidFill>
                <a:latin typeface=".VnTime" panose="020B7200000000000000" pitchFamily="34" charset="0"/>
              </a:defRPr>
            </a:lvl6pPr>
            <a:lvl7pPr marL="2971800" indent="-228600" eaLnBrk="0" fontAlgn="base" hangingPunct="0">
              <a:spcBef>
                <a:spcPct val="0"/>
              </a:spcBef>
              <a:spcAft>
                <a:spcPct val="0"/>
              </a:spcAft>
              <a:defRPr sz="2000">
                <a:solidFill>
                  <a:srgbClr val="3333CC"/>
                </a:solidFill>
                <a:latin typeface=".VnTime" panose="020B7200000000000000" pitchFamily="34" charset="0"/>
              </a:defRPr>
            </a:lvl7pPr>
            <a:lvl8pPr marL="3429000" indent="-228600" eaLnBrk="0" fontAlgn="base" hangingPunct="0">
              <a:spcBef>
                <a:spcPct val="0"/>
              </a:spcBef>
              <a:spcAft>
                <a:spcPct val="0"/>
              </a:spcAft>
              <a:defRPr sz="2000">
                <a:solidFill>
                  <a:srgbClr val="3333CC"/>
                </a:solidFill>
                <a:latin typeface=".VnTime" panose="020B7200000000000000" pitchFamily="34" charset="0"/>
              </a:defRPr>
            </a:lvl8pPr>
            <a:lvl9pPr marL="3886200" indent="-228600" eaLnBrk="0" fontAlgn="base" hangingPunct="0">
              <a:spcBef>
                <a:spcPct val="0"/>
              </a:spcBef>
              <a:spcAft>
                <a:spcPct val="0"/>
              </a:spcAft>
              <a:defRPr sz="2000">
                <a:solidFill>
                  <a:srgbClr val="3333CC"/>
                </a:solidFill>
                <a:latin typeface=".VnTime" panose="020B7200000000000000" pitchFamily="34" charset="0"/>
              </a:defRPr>
            </a:lvl9pPr>
          </a:lstStyle>
          <a:p>
            <a:pPr algn="ctr" eaLnBrk="1" hangingPunct="1">
              <a:spcBef>
                <a:spcPct val="50000"/>
              </a:spcBef>
              <a:defRPr/>
            </a:pPr>
            <a:r>
              <a:rPr lang="en-US" altLang="en-US" sz="2400" b="1">
                <a:solidFill>
                  <a:schemeClr val="tx1"/>
                </a:solidFill>
                <a:latin typeface="Times New Roman" panose="02020603050405020304" pitchFamily="18" charset="0"/>
                <a:cs typeface="Arial" panose="020B0604020202020204" pitchFamily="34" charset="0"/>
              </a:rPr>
              <a:t>Ngói ri</a:t>
            </a:r>
          </a:p>
        </p:txBody>
      </p:sp>
      <p:sp>
        <p:nvSpPr>
          <p:cNvPr id="38" name="Text Box 15"/>
          <p:cNvSpPr txBox="1">
            <a:spLocks noChangeArrowheads="1"/>
          </p:cNvSpPr>
          <p:nvPr/>
        </p:nvSpPr>
        <p:spPr bwMode="auto">
          <a:xfrm>
            <a:off x="2590800" y="4624685"/>
            <a:ext cx="1557260" cy="461665"/>
          </a:xfrm>
          <a:prstGeom prst="rect">
            <a:avLst/>
          </a:prstGeom>
          <a:noFill/>
          <a:ln>
            <a:noFill/>
          </a:ln>
          <a:effectLst/>
        </p:spPr>
        <p:txBody>
          <a:bodyPr wrap="square">
            <a:spAutoFit/>
          </a:bodyPr>
          <a:lstStyle>
            <a:lvl1pPr>
              <a:defRPr sz="2000">
                <a:solidFill>
                  <a:srgbClr val="3333CC"/>
                </a:solidFill>
                <a:latin typeface=".VnTime" panose="020B7200000000000000" pitchFamily="34" charset="0"/>
              </a:defRPr>
            </a:lvl1pPr>
            <a:lvl2pPr marL="742950" indent="-285750">
              <a:defRPr sz="2000">
                <a:solidFill>
                  <a:srgbClr val="3333CC"/>
                </a:solidFill>
                <a:latin typeface=".VnTime" panose="020B7200000000000000" pitchFamily="34" charset="0"/>
              </a:defRPr>
            </a:lvl2pPr>
            <a:lvl3pPr marL="1143000" indent="-228600">
              <a:defRPr sz="2000">
                <a:solidFill>
                  <a:srgbClr val="3333CC"/>
                </a:solidFill>
                <a:latin typeface=".VnTime" panose="020B7200000000000000" pitchFamily="34" charset="0"/>
              </a:defRPr>
            </a:lvl3pPr>
            <a:lvl4pPr marL="1600200" indent="-228600">
              <a:defRPr sz="2000">
                <a:solidFill>
                  <a:srgbClr val="3333CC"/>
                </a:solidFill>
                <a:latin typeface=".VnTime" panose="020B7200000000000000" pitchFamily="34" charset="0"/>
              </a:defRPr>
            </a:lvl4pPr>
            <a:lvl5pPr marL="2057400" indent="-228600">
              <a:defRPr sz="2000">
                <a:solidFill>
                  <a:srgbClr val="3333CC"/>
                </a:solidFill>
                <a:latin typeface=".VnTime" panose="020B7200000000000000" pitchFamily="34" charset="0"/>
              </a:defRPr>
            </a:lvl5pPr>
            <a:lvl6pPr marL="2514600" indent="-228600" eaLnBrk="0" fontAlgn="base" hangingPunct="0">
              <a:spcBef>
                <a:spcPct val="0"/>
              </a:spcBef>
              <a:spcAft>
                <a:spcPct val="0"/>
              </a:spcAft>
              <a:defRPr sz="2000">
                <a:solidFill>
                  <a:srgbClr val="3333CC"/>
                </a:solidFill>
                <a:latin typeface=".VnTime" panose="020B7200000000000000" pitchFamily="34" charset="0"/>
              </a:defRPr>
            </a:lvl6pPr>
            <a:lvl7pPr marL="2971800" indent="-228600" eaLnBrk="0" fontAlgn="base" hangingPunct="0">
              <a:spcBef>
                <a:spcPct val="0"/>
              </a:spcBef>
              <a:spcAft>
                <a:spcPct val="0"/>
              </a:spcAft>
              <a:defRPr sz="2000">
                <a:solidFill>
                  <a:srgbClr val="3333CC"/>
                </a:solidFill>
                <a:latin typeface=".VnTime" panose="020B7200000000000000" pitchFamily="34" charset="0"/>
              </a:defRPr>
            </a:lvl7pPr>
            <a:lvl8pPr marL="3429000" indent="-228600" eaLnBrk="0" fontAlgn="base" hangingPunct="0">
              <a:spcBef>
                <a:spcPct val="0"/>
              </a:spcBef>
              <a:spcAft>
                <a:spcPct val="0"/>
              </a:spcAft>
              <a:defRPr sz="2000">
                <a:solidFill>
                  <a:srgbClr val="3333CC"/>
                </a:solidFill>
                <a:latin typeface=".VnTime" panose="020B7200000000000000" pitchFamily="34" charset="0"/>
              </a:defRPr>
            </a:lvl8pPr>
            <a:lvl9pPr marL="3886200" indent="-228600" eaLnBrk="0" fontAlgn="base" hangingPunct="0">
              <a:spcBef>
                <a:spcPct val="0"/>
              </a:spcBef>
              <a:spcAft>
                <a:spcPct val="0"/>
              </a:spcAft>
              <a:defRPr sz="2000">
                <a:solidFill>
                  <a:srgbClr val="3333CC"/>
                </a:solidFill>
                <a:latin typeface=".VnTime" panose="020B7200000000000000" pitchFamily="34" charset="0"/>
              </a:defRPr>
            </a:lvl9pPr>
          </a:lstStyle>
          <a:p>
            <a:pPr algn="ctr" eaLnBrk="1" hangingPunct="1">
              <a:spcBef>
                <a:spcPct val="50000"/>
              </a:spcBef>
              <a:defRPr/>
            </a:pPr>
            <a:r>
              <a:rPr lang="en-US" altLang="en-US" sz="2400" b="1">
                <a:solidFill>
                  <a:schemeClr val="tx1"/>
                </a:solidFill>
                <a:latin typeface="Times New Roman" panose="02020603050405020304" pitchFamily="18" charset="0"/>
              </a:rPr>
              <a:t>Ngói bò</a:t>
            </a:r>
          </a:p>
        </p:txBody>
      </p:sp>
      <p:pic>
        <p:nvPicPr>
          <p:cNvPr id="41"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1959" y="3236788"/>
            <a:ext cx="1677441" cy="13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9"/>
          <p:cNvSpPr txBox="1">
            <a:spLocks noChangeArrowheads="1"/>
          </p:cNvSpPr>
          <p:nvPr/>
        </p:nvSpPr>
        <p:spPr bwMode="auto">
          <a:xfrm>
            <a:off x="4953000" y="4624685"/>
            <a:ext cx="1716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Ngói con sò</a:t>
            </a:r>
          </a:p>
        </p:txBody>
      </p:sp>
      <p:pic>
        <p:nvPicPr>
          <p:cNvPr id="43" name="Picture 22" descr="Hình ảnh có liên quan"/>
          <p:cNvPicPr>
            <a:picLocks noChangeAspect="1" noChangeArrowheads="1"/>
          </p:cNvPicPr>
          <p:nvPr/>
        </p:nvPicPr>
        <p:blipFill rotWithShape="1">
          <a:blip r:embed="rId8">
            <a:extLst>
              <a:ext uri="{28A0092B-C50C-407E-A947-70E740481C1C}">
                <a14:useLocalDpi xmlns:a14="http://schemas.microsoft.com/office/drawing/2010/main" val="0"/>
              </a:ext>
            </a:extLst>
          </a:blip>
          <a:srcRect t="21159" b="22212"/>
          <a:stretch/>
        </p:blipFill>
        <p:spPr bwMode="auto">
          <a:xfrm>
            <a:off x="6944965" y="1206463"/>
            <a:ext cx="2011410" cy="133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977377">
            <a:off x="2623693" y="3130788"/>
            <a:ext cx="1542164" cy="1471463"/>
          </a:xfrm>
          <a:prstGeom prst="rect">
            <a:avLst/>
          </a:prstGeom>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10400" y="3250407"/>
            <a:ext cx="1979777" cy="1374278"/>
          </a:xfrm>
          <a:prstGeom prst="rect">
            <a:avLst/>
          </a:prstGeom>
        </p:spPr>
      </p:pic>
      <p:sp>
        <p:nvSpPr>
          <p:cNvPr id="48" name="Text Box 19"/>
          <p:cNvSpPr txBox="1">
            <a:spLocks noChangeArrowheads="1"/>
          </p:cNvSpPr>
          <p:nvPr/>
        </p:nvSpPr>
        <p:spPr bwMode="auto">
          <a:xfrm>
            <a:off x="7198632" y="4624685"/>
            <a:ext cx="1716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2400" b="1">
                <a:latin typeface="Times New Roman" pitchFamily="18" charset="0"/>
              </a:rPr>
              <a:t>Ngói </a:t>
            </a:r>
            <a:r>
              <a:rPr lang="en-US" altLang="en-US" sz="2400" b="1" smtClean="0">
                <a:latin typeface="Times New Roman" pitchFamily="18" charset="0"/>
              </a:rPr>
              <a:t>chữ S</a:t>
            </a:r>
            <a:endParaRPr lang="en-US" altLang="en-US" sz="2400" b="1">
              <a:latin typeface="Times New Roman" pitchFamily="18" charset="0"/>
            </a:endParaRPr>
          </a:p>
        </p:txBody>
      </p:sp>
      <p:sp>
        <p:nvSpPr>
          <p:cNvPr id="49" name="Text Box 12"/>
          <p:cNvSpPr txBox="1">
            <a:spLocks noChangeArrowheads="1"/>
          </p:cNvSpPr>
          <p:nvPr/>
        </p:nvSpPr>
        <p:spPr bwMode="auto">
          <a:xfrm>
            <a:off x="6866794" y="2491085"/>
            <a:ext cx="22010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400" b="1">
                <a:latin typeface="Times New Roman" pitchFamily="18" charset="0"/>
              </a:rPr>
              <a:t>Ngói </a:t>
            </a:r>
            <a:r>
              <a:rPr lang="en-US" altLang="en-US" sz="2400" b="1" smtClean="0">
                <a:latin typeface="Times New Roman" pitchFamily="18" charset="0"/>
              </a:rPr>
              <a:t>âm dương</a:t>
            </a:r>
            <a:endParaRPr lang="en-US" altLang="en-US" sz="2400" b="1">
              <a:latin typeface="Times New Roman" pitchFamily="18" charset="0"/>
            </a:endParaRPr>
          </a:p>
        </p:txBody>
      </p:sp>
    </p:spTree>
    <p:extLst>
      <p:ext uri="{BB962C8B-B14F-4D97-AF65-F5344CB8AC3E}">
        <p14:creationId xmlns:p14="http://schemas.microsoft.com/office/powerpoint/2010/main" val="320095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left)">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left)">
                                      <p:cBhvr>
                                        <p:cTn id="85" dur="500"/>
                                        <p:tgtEl>
                                          <p:spTgt spid="4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Effect transition="in" filter="fade">
                                      <p:cBhvr>
                                        <p:cTn id="92" dur="500"/>
                                        <p:tgtEl>
                                          <p:spTgt spid="10"/>
                                        </p:tgtEl>
                                      </p:cBhvr>
                                    </p:animEffect>
                                  </p:childTnLst>
                                </p:cTn>
                              </p:par>
                            </p:childTnLst>
                          </p:cTn>
                        </p:par>
                        <p:par>
                          <p:cTn id="93" fill="hold">
                            <p:stCondLst>
                              <p:cond delay="4000"/>
                            </p:stCondLst>
                            <p:childTnLst>
                              <p:par>
                                <p:cTn id="94" presetID="22" presetClass="entr" presetSubtype="8" fill="hold" grpId="0" nodeType="after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wipe(left)">
                                      <p:cBhvr>
                                        <p:cTn id="9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2" grpId="0"/>
      <p:bldP spid="35" grpId="0"/>
      <p:bldP spid="37" grpId="0"/>
      <p:bldP spid="38" grpId="0"/>
      <p:bldP spid="42"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957"/>
          <a:stretch/>
        </p:blipFill>
        <p:spPr>
          <a:xfrm>
            <a:off x="0" y="536122"/>
            <a:ext cx="9144000" cy="4626428"/>
          </a:xfrm>
          <a:prstGeom prst="rect">
            <a:avLst/>
          </a:prstGeom>
        </p:spPr>
      </p:pic>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smtClean="0">
                      <a:solidFill>
                        <a:schemeClr val="bg1"/>
                      </a:solidFill>
                      <a:latin typeface="Times New Roman" pitchFamily="18" charset="0"/>
                      <a:cs typeface="Times New Roman" pitchFamily="18" charset="0"/>
                    </a:rPr>
                    <a:t>Hoạt động 2: </a:t>
                  </a:r>
                  <a:r>
                    <a:rPr lang="en-US" sz="2300" b="1" smtClean="0">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Tree>
    <p:extLst>
      <p:ext uri="{BB962C8B-B14F-4D97-AF65-F5344CB8AC3E}">
        <p14:creationId xmlns:p14="http://schemas.microsoft.com/office/powerpoint/2010/main" val="112292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smtClean="0">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7" name="Horizontal Scroll 26"/>
          <p:cNvSpPr/>
          <p:nvPr/>
        </p:nvSpPr>
        <p:spPr>
          <a:xfrm>
            <a:off x="381000" y="819150"/>
            <a:ext cx="8382000" cy="4038600"/>
          </a:xfrm>
          <a:prstGeom prst="horizontalScroll">
            <a:avLst>
              <a:gd name="adj" fmla="val 5528"/>
            </a:avLst>
          </a:prstGeom>
          <a:solidFill>
            <a:srgbClr val="FF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7066" y="1274624"/>
            <a:ext cx="8055934" cy="1169551"/>
          </a:xfrm>
          <a:prstGeom prst="rect">
            <a:avLst/>
          </a:prstGeom>
        </p:spPr>
        <p:txBody>
          <a:bodyPr wrap="square">
            <a:spAutoFit/>
          </a:bodyPr>
          <a:lstStyle/>
          <a:p>
            <a:r>
              <a:rPr lang="en-US" sz="3500" b="1" smtClean="0">
                <a:solidFill>
                  <a:srgbClr val="0000FF"/>
                </a:solidFill>
                <a:latin typeface="Times New Roman" pitchFamily="18" charset="0"/>
                <a:cs typeface="Times New Roman" pitchFamily="18" charset="0"/>
              </a:rPr>
              <a:t>- Gạch, ngói được làm bằng đất sét, nung ở nhiệt độ cao và không tráng men.</a:t>
            </a:r>
            <a:endParaRPr lang="en-US" sz="3500" b="1">
              <a:solidFill>
                <a:srgbClr val="0000FF"/>
              </a:solidFill>
              <a:latin typeface="Times New Roman" pitchFamily="18" charset="0"/>
              <a:cs typeface="Times New Roman" pitchFamily="18" charset="0"/>
            </a:endParaRPr>
          </a:p>
        </p:txBody>
      </p:sp>
      <p:sp>
        <p:nvSpPr>
          <p:cNvPr id="18" name="Rectangle 17"/>
          <p:cNvSpPr/>
          <p:nvPr/>
        </p:nvSpPr>
        <p:spPr>
          <a:xfrm>
            <a:off x="707066" y="2646224"/>
            <a:ext cx="7674934" cy="1754326"/>
          </a:xfrm>
          <a:prstGeom prst="rect">
            <a:avLst/>
          </a:prstGeom>
        </p:spPr>
        <p:txBody>
          <a:bodyPr wrap="square">
            <a:spAutoFit/>
          </a:bodyPr>
          <a:lstStyle/>
          <a:p>
            <a:r>
              <a:rPr lang="en-US" sz="3500" b="1" smtClean="0">
                <a:solidFill>
                  <a:srgbClr val="0000FF"/>
                </a:solidFill>
                <a:latin typeface="Times New Roman" pitchFamily="18" charset="0"/>
                <a:cs typeface="Times New Roman" pitchFamily="18" charset="0"/>
              </a:rPr>
              <a:t>- Đồ sành, sứ đều là đồ gốm được tráng men. Đặc biệt đồ sứ đươc làm bằng đất sét trắng.</a:t>
            </a:r>
            <a:endParaRPr lang="en-US" sz="35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44882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smtClean="0">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49" name="Text Box 30"/>
          <p:cNvSpPr txBox="1">
            <a:spLocks noChangeArrowheads="1"/>
          </p:cNvSpPr>
          <p:nvPr/>
        </p:nvSpPr>
        <p:spPr bwMode="auto">
          <a:xfrm>
            <a:off x="76200" y="590550"/>
            <a:ext cx="26863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1.</a:t>
            </a:r>
            <a:r>
              <a:rPr lang="en-US" sz="2800" b="1" smtClean="0">
                <a:solidFill>
                  <a:srgbClr val="FF0000"/>
                </a:solidFill>
                <a:latin typeface="Arial" pitchFamily="34" charset="0"/>
                <a:cs typeface="Arial" pitchFamily="34" charset="0"/>
              </a:rPr>
              <a:t> Công dụng:</a:t>
            </a:r>
            <a:endParaRPr lang="en-US" sz="2800" b="1">
              <a:solidFill>
                <a:srgbClr val="FF0000"/>
              </a:solidFill>
              <a:latin typeface="Arial" pitchFamily="34" charset="0"/>
              <a:cs typeface="Arial" pitchFamily="34" charset="0"/>
            </a:endParaRPr>
          </a:p>
        </p:txBody>
      </p:sp>
      <p:grpSp>
        <p:nvGrpSpPr>
          <p:cNvPr id="8" name="Group 7"/>
          <p:cNvGrpSpPr/>
          <p:nvPr/>
        </p:nvGrpSpPr>
        <p:grpSpPr>
          <a:xfrm>
            <a:off x="5729177" y="2703554"/>
            <a:ext cx="3180384" cy="1967156"/>
            <a:chOff x="5729177" y="2703554"/>
            <a:chExt cx="3180384" cy="196715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177" y="2703554"/>
              <a:ext cx="3180384" cy="1932590"/>
            </a:xfrm>
            <a:prstGeom prst="rect">
              <a:avLst/>
            </a:prstGeom>
          </p:spPr>
        </p:pic>
        <p:grpSp>
          <p:nvGrpSpPr>
            <p:cNvPr id="53" name="Group 52"/>
            <p:cNvGrpSpPr/>
            <p:nvPr/>
          </p:nvGrpSpPr>
          <p:grpSpPr>
            <a:xfrm>
              <a:off x="5729177" y="4147490"/>
              <a:ext cx="384013" cy="523220"/>
              <a:chOff x="2971800" y="4300554"/>
              <a:chExt cx="384013" cy="523220"/>
            </a:xfrm>
          </p:grpSpPr>
          <p:sp>
            <p:nvSpPr>
              <p:cNvPr id="54" name="Oval 53"/>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3</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12" name="Group 11"/>
          <p:cNvGrpSpPr/>
          <p:nvPr/>
        </p:nvGrpSpPr>
        <p:grpSpPr>
          <a:xfrm>
            <a:off x="687295" y="1670350"/>
            <a:ext cx="4189505" cy="1574798"/>
            <a:chOff x="357095" y="1670350"/>
            <a:chExt cx="4189505" cy="157479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95" y="1762100"/>
              <a:ext cx="1663699" cy="94145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800" y="1670350"/>
              <a:ext cx="1828800" cy="1157055"/>
            </a:xfrm>
            <a:prstGeom prst="rect">
              <a:avLst/>
            </a:prstGeom>
            <a:ln>
              <a:noFill/>
            </a:ln>
            <a:effectLst>
              <a:outerShdw blurRad="190500" algn="tl" rotWithShape="0">
                <a:srgbClr val="000000">
                  <a:alpha val="70000"/>
                </a:srgbClr>
              </a:outerShdw>
            </a:effectLst>
          </p:spPr>
        </p:pic>
        <p:grpSp>
          <p:nvGrpSpPr>
            <p:cNvPr id="50" name="Group 49"/>
            <p:cNvGrpSpPr/>
            <p:nvPr/>
          </p:nvGrpSpPr>
          <p:grpSpPr>
            <a:xfrm>
              <a:off x="2194145" y="2713064"/>
              <a:ext cx="384013" cy="523220"/>
              <a:chOff x="2971800" y="4300554"/>
              <a:chExt cx="384013" cy="523220"/>
            </a:xfrm>
          </p:grpSpPr>
          <p:sp>
            <p:nvSpPr>
              <p:cNvPr id="51" name="Oval 50"/>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1</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9" name="Group 8"/>
            <p:cNvGrpSpPr/>
            <p:nvPr/>
          </p:nvGrpSpPr>
          <p:grpSpPr>
            <a:xfrm>
              <a:off x="990600" y="2678080"/>
              <a:ext cx="381000" cy="523220"/>
              <a:chOff x="544033" y="4058127"/>
              <a:chExt cx="381000" cy="523220"/>
            </a:xfrm>
          </p:grpSpPr>
          <p:sp>
            <p:nvSpPr>
              <p:cNvPr id="70" name="Oval 69"/>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72" name="Group 71"/>
            <p:cNvGrpSpPr/>
            <p:nvPr/>
          </p:nvGrpSpPr>
          <p:grpSpPr>
            <a:xfrm>
              <a:off x="3495216" y="2721928"/>
              <a:ext cx="390984" cy="523220"/>
              <a:chOff x="544682" y="4100659"/>
              <a:chExt cx="390984" cy="523220"/>
            </a:xfrm>
          </p:grpSpPr>
          <p:sp>
            <p:nvSpPr>
              <p:cNvPr id="73" name="Oval 72"/>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54666" y="4100659"/>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13" name="Group 12"/>
          <p:cNvGrpSpPr/>
          <p:nvPr/>
        </p:nvGrpSpPr>
        <p:grpSpPr>
          <a:xfrm>
            <a:off x="377988" y="3523145"/>
            <a:ext cx="4727412" cy="1618139"/>
            <a:chOff x="149387" y="3523145"/>
            <a:chExt cx="4727412" cy="1618139"/>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69" y="3523145"/>
              <a:ext cx="1355742" cy="114644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3655" y="3551713"/>
              <a:ext cx="1180545" cy="106153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3562350"/>
              <a:ext cx="1447799" cy="1106971"/>
            </a:xfrm>
            <a:prstGeom prst="rect">
              <a:avLst/>
            </a:prstGeom>
            <a:ln>
              <a:noFill/>
            </a:ln>
            <a:effectLst>
              <a:outerShdw blurRad="190500" algn="tl" rotWithShape="0">
                <a:srgbClr val="000000">
                  <a:alpha val="70000"/>
                </a:srgbClr>
              </a:outerShdw>
            </a:effectLst>
          </p:spPr>
        </p:pic>
        <p:grpSp>
          <p:nvGrpSpPr>
            <p:cNvPr id="56" name="Group 55"/>
            <p:cNvGrpSpPr/>
            <p:nvPr/>
          </p:nvGrpSpPr>
          <p:grpSpPr>
            <a:xfrm>
              <a:off x="149387" y="4590057"/>
              <a:ext cx="384013" cy="523220"/>
              <a:chOff x="2971800" y="4300554"/>
              <a:chExt cx="384013" cy="523220"/>
            </a:xfrm>
          </p:grpSpPr>
          <p:sp>
            <p:nvSpPr>
              <p:cNvPr id="67" name="Oval 66"/>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2</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75" name="Group 74"/>
            <p:cNvGrpSpPr/>
            <p:nvPr/>
          </p:nvGrpSpPr>
          <p:grpSpPr>
            <a:xfrm>
              <a:off x="641499" y="4563257"/>
              <a:ext cx="381000" cy="523220"/>
              <a:chOff x="544033" y="4058127"/>
              <a:chExt cx="381000" cy="523220"/>
            </a:xfrm>
          </p:grpSpPr>
          <p:sp>
            <p:nvSpPr>
              <p:cNvPr id="76" name="Oval 75"/>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78" name="Group 77"/>
            <p:cNvGrpSpPr/>
            <p:nvPr/>
          </p:nvGrpSpPr>
          <p:grpSpPr>
            <a:xfrm>
              <a:off x="2362200" y="4618064"/>
              <a:ext cx="390984" cy="523220"/>
              <a:chOff x="544682" y="4100659"/>
              <a:chExt cx="390984" cy="523220"/>
            </a:xfrm>
          </p:grpSpPr>
          <p:sp>
            <p:nvSpPr>
              <p:cNvPr id="79" name="Oval 78"/>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554666" y="4100659"/>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81" name="Group 80"/>
            <p:cNvGrpSpPr/>
            <p:nvPr/>
          </p:nvGrpSpPr>
          <p:grpSpPr>
            <a:xfrm>
              <a:off x="4114800" y="4563130"/>
              <a:ext cx="381000" cy="523220"/>
              <a:chOff x="544033" y="4058127"/>
              <a:chExt cx="381000" cy="523220"/>
            </a:xfrm>
          </p:grpSpPr>
          <p:sp>
            <p:nvSpPr>
              <p:cNvPr id="82" name="Oval 81"/>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c</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sp>
        <p:nvSpPr>
          <p:cNvPr id="48" name="Text Box 30"/>
          <p:cNvSpPr txBox="1">
            <a:spLocks noChangeArrowheads="1"/>
          </p:cNvSpPr>
          <p:nvPr/>
        </p:nvSpPr>
        <p:spPr bwMode="auto">
          <a:xfrm>
            <a:off x="457200" y="1047750"/>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0000FF"/>
                </a:solidFill>
                <a:latin typeface="Arial" pitchFamily="34" charset="0"/>
                <a:cs typeface="Arial" pitchFamily="34" charset="0"/>
              </a:rPr>
              <a:t>Quan sát hình 1, 2, 3 trang 56 trong SGK.</a:t>
            </a:r>
            <a:endParaRPr lang="en-US" sz="2800" b="1">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93572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606915"/>
              </p:ext>
            </p:extLst>
          </p:nvPr>
        </p:nvGraphicFramePr>
        <p:xfrm>
          <a:off x="304801" y="590550"/>
          <a:ext cx="8534399" cy="4419600"/>
        </p:xfrm>
        <a:graphic>
          <a:graphicData uri="http://schemas.openxmlformats.org/drawingml/2006/table">
            <a:tbl>
              <a:tblPr firstRow="1" bandRow="1">
                <a:tableStyleId>{00A15C55-8517-42AA-B614-E9B94910E393}</a:tableStyleId>
              </a:tblPr>
              <a:tblGrid>
                <a:gridCol w="2895599"/>
                <a:gridCol w="5638800"/>
              </a:tblGrid>
              <a:tr h="536597">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58803">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r h="838200">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r h="762000">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r h="762000">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r h="762000">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bl>
          </a:graphicData>
        </a:graphic>
      </p:graphicFrame>
      <p:sp>
        <p:nvSpPr>
          <p:cNvPr id="17" name="TextBox 9"/>
          <p:cNvSpPr txBox="1">
            <a:spLocks noChangeArrowheads="1"/>
          </p:cNvSpPr>
          <p:nvPr/>
        </p:nvSpPr>
        <p:spPr bwMode="auto">
          <a:xfrm>
            <a:off x="914400" y="601183"/>
            <a:ext cx="1143000" cy="52322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lang="en-US" sz="2800" b="1" smtClean="0">
                <a:solidFill>
                  <a:srgbClr val="FF0000"/>
                </a:solidFill>
                <a:latin typeface="Times New Roman" pitchFamily="18" charset="0"/>
              </a:rPr>
              <a:t>Hình</a:t>
            </a:r>
            <a:endParaRPr kumimoji="0" lang="en-US" sz="2800" b="1" i="0" u="none" strike="noStrike" cap="none" normalizeH="0" baseline="0" smtClean="0">
              <a:ln>
                <a:noFill/>
              </a:ln>
              <a:solidFill>
                <a:srgbClr val="FF0000"/>
              </a:solidFill>
              <a:latin typeface="Arial" pitchFamily="34" charset="0"/>
            </a:endParaRPr>
          </a:p>
        </p:txBody>
      </p:sp>
      <p:sp>
        <p:nvSpPr>
          <p:cNvPr id="19" name="TextBox 9"/>
          <p:cNvSpPr txBox="1">
            <a:spLocks noChangeArrowheads="1"/>
          </p:cNvSpPr>
          <p:nvPr/>
        </p:nvSpPr>
        <p:spPr bwMode="auto">
          <a:xfrm>
            <a:off x="4343400" y="584520"/>
            <a:ext cx="1949301" cy="52322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smtClean="0">
                <a:ln>
                  <a:noFill/>
                </a:ln>
                <a:solidFill>
                  <a:srgbClr val="FF0000"/>
                </a:solidFill>
                <a:latin typeface="Times New Roman" pitchFamily="18" charset="0"/>
              </a:rPr>
              <a:t>Công</a:t>
            </a:r>
            <a:r>
              <a:rPr kumimoji="0" lang="en-US" sz="2800" b="1" i="0" u="none" strike="noStrike" cap="none" normalizeH="0" smtClean="0">
                <a:ln>
                  <a:noFill/>
                </a:ln>
                <a:solidFill>
                  <a:srgbClr val="FF0000"/>
                </a:solidFill>
                <a:latin typeface="Times New Roman" pitchFamily="18" charset="0"/>
              </a:rPr>
              <a:t> dụng</a:t>
            </a:r>
            <a:endParaRPr kumimoji="0" lang="en-US" sz="2800" b="1" i="0" u="none" strike="noStrike" cap="none" normalizeH="0" baseline="0" smtClean="0">
              <a:ln>
                <a:noFill/>
              </a:ln>
              <a:solidFill>
                <a:srgbClr val="FF0000"/>
              </a:solidFill>
              <a:latin typeface="Arial" pitchFamily="34" charset="0"/>
            </a:endParaRPr>
          </a:p>
        </p:txBody>
      </p:sp>
      <p:grpSp>
        <p:nvGrpSpPr>
          <p:cNvPr id="28" name="Group 27"/>
          <p:cNvGrpSpPr/>
          <p:nvPr/>
        </p:nvGrpSpPr>
        <p:grpSpPr>
          <a:xfrm>
            <a:off x="0" y="0"/>
            <a:ext cx="9144000" cy="5143500"/>
            <a:chOff x="0" y="0"/>
            <a:chExt cx="9144000" cy="5143500"/>
          </a:xfrm>
        </p:grpSpPr>
        <p:sp>
          <p:nvSpPr>
            <p:cNvPr id="31"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3" name="Group 32"/>
            <p:cNvGrpSpPr/>
            <p:nvPr/>
          </p:nvGrpSpPr>
          <p:grpSpPr>
            <a:xfrm>
              <a:off x="0" y="0"/>
              <a:ext cx="9144000" cy="5143500"/>
              <a:chOff x="0" y="0"/>
              <a:chExt cx="9144000" cy="5143500"/>
            </a:xfrm>
          </p:grpSpPr>
          <p:grpSp>
            <p:nvGrpSpPr>
              <p:cNvPr id="34" name="Group 33"/>
              <p:cNvGrpSpPr/>
              <p:nvPr/>
            </p:nvGrpSpPr>
            <p:grpSpPr>
              <a:xfrm>
                <a:off x="0" y="43542"/>
                <a:ext cx="9144000" cy="492580"/>
                <a:chOff x="0" y="43542"/>
                <a:chExt cx="9144000" cy="492580"/>
              </a:xfrm>
            </p:grpSpPr>
            <p:grpSp>
              <p:nvGrpSpPr>
                <p:cNvPr id="36" name="Group 35"/>
                <p:cNvGrpSpPr/>
                <p:nvPr/>
              </p:nvGrpSpPr>
              <p:grpSpPr>
                <a:xfrm>
                  <a:off x="0" y="49694"/>
                  <a:ext cx="9144000" cy="486428"/>
                  <a:chOff x="0" y="49694"/>
                  <a:chExt cx="9144000" cy="486428"/>
                </a:xfrm>
              </p:grpSpPr>
              <p:sp>
                <p:nvSpPr>
                  <p:cNvPr id="39" name="Rectangle 38"/>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3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grpSp>
        <p:nvGrpSpPr>
          <p:cNvPr id="5" name="Group 4"/>
          <p:cNvGrpSpPr/>
          <p:nvPr/>
        </p:nvGrpSpPr>
        <p:grpSpPr>
          <a:xfrm>
            <a:off x="457200" y="1164810"/>
            <a:ext cx="2438400" cy="682734"/>
            <a:chOff x="304800" y="1164810"/>
            <a:chExt cx="2438400" cy="682734"/>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701" y="1164810"/>
              <a:ext cx="1206499" cy="682734"/>
            </a:xfrm>
            <a:prstGeom prst="rect">
              <a:avLst/>
            </a:prstGeom>
            <a:ln>
              <a:noFill/>
            </a:ln>
            <a:effectLst>
              <a:outerShdw blurRad="190500" algn="tl" rotWithShape="0">
                <a:srgbClr val="000000">
                  <a:alpha val="70000"/>
                </a:srgbClr>
              </a:outerShdw>
            </a:effectLst>
          </p:spPr>
        </p:pic>
        <p:grpSp>
          <p:nvGrpSpPr>
            <p:cNvPr id="44" name="Group 43"/>
            <p:cNvGrpSpPr/>
            <p:nvPr/>
          </p:nvGrpSpPr>
          <p:grpSpPr>
            <a:xfrm>
              <a:off x="304800" y="1256950"/>
              <a:ext cx="384013" cy="523220"/>
              <a:chOff x="2971800" y="4300554"/>
              <a:chExt cx="384013" cy="523220"/>
            </a:xfrm>
          </p:grpSpPr>
          <p:sp>
            <p:nvSpPr>
              <p:cNvPr id="51" name="Oval 50"/>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1</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45" name="Group 44"/>
            <p:cNvGrpSpPr/>
            <p:nvPr/>
          </p:nvGrpSpPr>
          <p:grpSpPr>
            <a:xfrm>
              <a:off x="914400" y="1225051"/>
              <a:ext cx="381000" cy="523220"/>
              <a:chOff x="544033" y="4058127"/>
              <a:chExt cx="381000" cy="523220"/>
            </a:xfrm>
          </p:grpSpPr>
          <p:sp>
            <p:nvSpPr>
              <p:cNvPr id="49" name="Oval 48"/>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6" name="Group 5"/>
          <p:cNvGrpSpPr/>
          <p:nvPr/>
        </p:nvGrpSpPr>
        <p:grpSpPr>
          <a:xfrm>
            <a:off x="1042225" y="1903367"/>
            <a:ext cx="1929575" cy="820783"/>
            <a:chOff x="889825" y="1903367"/>
            <a:chExt cx="1929575" cy="820783"/>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100" y="1903367"/>
              <a:ext cx="1297300" cy="820783"/>
            </a:xfrm>
            <a:prstGeom prst="rect">
              <a:avLst/>
            </a:prstGeom>
            <a:ln>
              <a:noFill/>
            </a:ln>
            <a:effectLst>
              <a:outerShdw blurRad="190500" algn="tl" rotWithShape="0">
                <a:srgbClr val="000000">
                  <a:alpha val="70000"/>
                </a:srgbClr>
              </a:outerShdw>
            </a:effectLst>
          </p:spPr>
        </p:pic>
        <p:grpSp>
          <p:nvGrpSpPr>
            <p:cNvPr id="46" name="Group 45"/>
            <p:cNvGrpSpPr/>
            <p:nvPr/>
          </p:nvGrpSpPr>
          <p:grpSpPr>
            <a:xfrm>
              <a:off x="889825" y="2048530"/>
              <a:ext cx="390984" cy="523220"/>
              <a:chOff x="544682" y="4100659"/>
              <a:chExt cx="390984" cy="523220"/>
            </a:xfrm>
          </p:grpSpPr>
          <p:sp>
            <p:nvSpPr>
              <p:cNvPr id="47" name="Oval 46"/>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54666" y="4100659"/>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9" name="Group 8"/>
          <p:cNvGrpSpPr/>
          <p:nvPr/>
        </p:nvGrpSpPr>
        <p:grpSpPr>
          <a:xfrm>
            <a:off x="456668" y="2724149"/>
            <a:ext cx="2286532" cy="762001"/>
            <a:chOff x="304268" y="2724149"/>
            <a:chExt cx="2286532" cy="762001"/>
          </a:xfrm>
        </p:grpSpPr>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766" y="2724149"/>
              <a:ext cx="984034" cy="762001"/>
            </a:xfrm>
            <a:prstGeom prst="rect">
              <a:avLst/>
            </a:prstGeom>
            <a:ln>
              <a:noFill/>
            </a:ln>
            <a:effectLst>
              <a:outerShdw blurRad="190500" algn="tl" rotWithShape="0">
                <a:srgbClr val="000000">
                  <a:alpha val="70000"/>
                </a:srgbClr>
              </a:outerShdw>
            </a:effectLst>
          </p:spPr>
        </p:pic>
        <p:grpSp>
          <p:nvGrpSpPr>
            <p:cNvPr id="57" name="Group 56"/>
            <p:cNvGrpSpPr/>
            <p:nvPr/>
          </p:nvGrpSpPr>
          <p:grpSpPr>
            <a:xfrm>
              <a:off x="304268" y="2823385"/>
              <a:ext cx="384013" cy="523220"/>
              <a:chOff x="2971800" y="4300554"/>
              <a:chExt cx="384013" cy="523220"/>
            </a:xfrm>
          </p:grpSpPr>
          <p:sp>
            <p:nvSpPr>
              <p:cNvPr id="67" name="Oval 66"/>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2</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58" name="Group 57"/>
            <p:cNvGrpSpPr/>
            <p:nvPr/>
          </p:nvGrpSpPr>
          <p:grpSpPr>
            <a:xfrm>
              <a:off x="890539" y="2791486"/>
              <a:ext cx="381000" cy="523220"/>
              <a:chOff x="544033" y="4058127"/>
              <a:chExt cx="381000" cy="523220"/>
            </a:xfrm>
          </p:grpSpPr>
          <p:sp>
            <p:nvSpPr>
              <p:cNvPr id="65" name="Oval 64"/>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10" name="Group 9"/>
          <p:cNvGrpSpPr/>
          <p:nvPr/>
        </p:nvGrpSpPr>
        <p:grpSpPr>
          <a:xfrm>
            <a:off x="1046183" y="3566410"/>
            <a:ext cx="1544617" cy="605540"/>
            <a:chOff x="893783" y="3566410"/>
            <a:chExt cx="1544617" cy="605540"/>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971" y="3566410"/>
              <a:ext cx="673429" cy="605540"/>
            </a:xfrm>
            <a:prstGeom prst="rect">
              <a:avLst/>
            </a:prstGeom>
            <a:ln>
              <a:noFill/>
            </a:ln>
            <a:effectLst>
              <a:outerShdw blurRad="190500" algn="tl" rotWithShape="0">
                <a:srgbClr val="000000">
                  <a:alpha val="70000"/>
                </a:srgbClr>
              </a:outerShdw>
            </a:effectLst>
          </p:spPr>
        </p:pic>
        <p:grpSp>
          <p:nvGrpSpPr>
            <p:cNvPr id="59" name="Group 58"/>
            <p:cNvGrpSpPr/>
            <p:nvPr/>
          </p:nvGrpSpPr>
          <p:grpSpPr>
            <a:xfrm>
              <a:off x="893783" y="3611439"/>
              <a:ext cx="390984" cy="523220"/>
              <a:chOff x="544682" y="4100659"/>
              <a:chExt cx="390984" cy="523220"/>
            </a:xfrm>
          </p:grpSpPr>
          <p:sp>
            <p:nvSpPr>
              <p:cNvPr id="63" name="Oval 62"/>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54666" y="4100659"/>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grpSp>
        <p:nvGrpSpPr>
          <p:cNvPr id="11" name="Group 10"/>
          <p:cNvGrpSpPr/>
          <p:nvPr/>
        </p:nvGrpSpPr>
        <p:grpSpPr>
          <a:xfrm>
            <a:off x="1049196" y="4322581"/>
            <a:ext cx="1617804" cy="653387"/>
            <a:chOff x="896796" y="4322581"/>
            <a:chExt cx="1617804" cy="653387"/>
          </a:xfrm>
        </p:grpSpPr>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3927" y="4322581"/>
              <a:ext cx="790673" cy="653387"/>
            </a:xfrm>
            <a:prstGeom prst="rect">
              <a:avLst/>
            </a:prstGeom>
            <a:ln>
              <a:noFill/>
            </a:ln>
            <a:effectLst>
              <a:outerShdw blurRad="190500" algn="tl" rotWithShape="0">
                <a:srgbClr val="000000">
                  <a:alpha val="70000"/>
                </a:srgbClr>
              </a:outerShdw>
            </a:effectLst>
          </p:spPr>
        </p:pic>
        <p:grpSp>
          <p:nvGrpSpPr>
            <p:cNvPr id="60" name="Group 59"/>
            <p:cNvGrpSpPr/>
            <p:nvPr/>
          </p:nvGrpSpPr>
          <p:grpSpPr>
            <a:xfrm>
              <a:off x="896796" y="4375812"/>
              <a:ext cx="381000" cy="523220"/>
              <a:chOff x="544033" y="4058127"/>
              <a:chExt cx="381000" cy="523220"/>
            </a:xfrm>
          </p:grpSpPr>
          <p:sp>
            <p:nvSpPr>
              <p:cNvPr id="61" name="Oval 60"/>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c</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sp>
        <p:nvSpPr>
          <p:cNvPr id="69" name="TextBox 68"/>
          <p:cNvSpPr txBox="1"/>
          <p:nvPr/>
        </p:nvSpPr>
        <p:spPr>
          <a:xfrm>
            <a:off x="3352800" y="1223301"/>
            <a:ext cx="3657600"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Dùng </a:t>
            </a:r>
            <a:r>
              <a:rPr lang="en-US" sz="3200" b="1">
                <a:solidFill>
                  <a:srgbClr val="0000FF"/>
                </a:solidFill>
                <a:latin typeface="Times New Roman" pitchFamily="18" charset="0"/>
                <a:cs typeface="Times New Roman" pitchFamily="18" charset="0"/>
              </a:rPr>
              <a:t>để xây </a:t>
            </a:r>
            <a:r>
              <a:rPr lang="en-US" sz="3200" b="1" smtClean="0">
                <a:solidFill>
                  <a:srgbClr val="0000FF"/>
                </a:solidFill>
                <a:latin typeface="Times New Roman" pitchFamily="18" charset="0"/>
                <a:cs typeface="Times New Roman" pitchFamily="18" charset="0"/>
              </a:rPr>
              <a:t>tường.</a:t>
            </a:r>
            <a:endParaRPr lang="en-US" sz="3200" b="1" dirty="0">
              <a:solidFill>
                <a:srgbClr val="0000FF"/>
              </a:solidFill>
              <a:latin typeface="Times New Roman" pitchFamily="18" charset="0"/>
              <a:cs typeface="Times New Roman" pitchFamily="18" charset="0"/>
            </a:endParaRPr>
          </a:p>
        </p:txBody>
      </p:sp>
      <p:sp>
        <p:nvSpPr>
          <p:cNvPr id="70" name="TextBox 69"/>
          <p:cNvSpPr txBox="1"/>
          <p:nvPr/>
        </p:nvSpPr>
        <p:spPr>
          <a:xfrm>
            <a:off x="3352800" y="2017084"/>
            <a:ext cx="3733800"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Dùng </a:t>
            </a:r>
            <a:r>
              <a:rPr lang="en-US" sz="3200" b="1">
                <a:solidFill>
                  <a:srgbClr val="0000FF"/>
                </a:solidFill>
                <a:latin typeface="Times New Roman" pitchFamily="18" charset="0"/>
                <a:cs typeface="Times New Roman" pitchFamily="18" charset="0"/>
              </a:rPr>
              <a:t>để xây </a:t>
            </a:r>
            <a:r>
              <a:rPr lang="en-US" sz="3200" b="1" smtClean="0">
                <a:solidFill>
                  <a:srgbClr val="0000FF"/>
                </a:solidFill>
                <a:latin typeface="Times New Roman" pitchFamily="18" charset="0"/>
                <a:cs typeface="Times New Roman" pitchFamily="18" charset="0"/>
              </a:rPr>
              <a:t>tường.</a:t>
            </a:r>
            <a:endParaRPr lang="en-US" sz="3200" b="1" dirty="0">
              <a:solidFill>
                <a:srgbClr val="0000FF"/>
              </a:solidFill>
              <a:latin typeface="Times New Roman" pitchFamily="18" charset="0"/>
              <a:cs typeface="Times New Roman" pitchFamily="18" charset="0"/>
            </a:endParaRPr>
          </a:p>
        </p:txBody>
      </p:sp>
      <p:sp>
        <p:nvSpPr>
          <p:cNvPr id="71" name="TextBox 70"/>
          <p:cNvSpPr txBox="1"/>
          <p:nvPr/>
        </p:nvSpPr>
        <p:spPr>
          <a:xfrm>
            <a:off x="3352800" y="2802119"/>
            <a:ext cx="5181600"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Dùng </a:t>
            </a:r>
            <a:r>
              <a:rPr lang="en-US" sz="3200" b="1">
                <a:solidFill>
                  <a:srgbClr val="0000FF"/>
                </a:solidFill>
                <a:latin typeface="Times New Roman" pitchFamily="18" charset="0"/>
                <a:cs typeface="Times New Roman" pitchFamily="18" charset="0"/>
              </a:rPr>
              <a:t>để lát sân hoặc vỉa hè</a:t>
            </a:r>
            <a:r>
              <a:rPr lang="en-US" sz="3200" b="1"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72" name="TextBox 71"/>
          <p:cNvSpPr txBox="1"/>
          <p:nvPr/>
        </p:nvSpPr>
        <p:spPr>
          <a:xfrm>
            <a:off x="3348665" y="3576792"/>
            <a:ext cx="5185735"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Dùng </a:t>
            </a:r>
            <a:r>
              <a:rPr lang="en-US" sz="3200" b="1">
                <a:solidFill>
                  <a:srgbClr val="0000FF"/>
                </a:solidFill>
                <a:latin typeface="Times New Roman" pitchFamily="18" charset="0"/>
                <a:cs typeface="Times New Roman" pitchFamily="18" charset="0"/>
              </a:rPr>
              <a:t>để lát </a:t>
            </a:r>
            <a:r>
              <a:rPr lang="en-US" sz="3200" b="1" smtClean="0">
                <a:solidFill>
                  <a:srgbClr val="0000FF"/>
                </a:solidFill>
                <a:latin typeface="Times New Roman" pitchFamily="18" charset="0"/>
                <a:cs typeface="Times New Roman" pitchFamily="18" charset="0"/>
              </a:rPr>
              <a:t>sàn, nền  </a:t>
            </a:r>
            <a:r>
              <a:rPr lang="en-US" sz="3200" b="1">
                <a:solidFill>
                  <a:srgbClr val="0000FF"/>
                </a:solidFill>
                <a:latin typeface="Times New Roman" pitchFamily="18" charset="0"/>
                <a:cs typeface="Times New Roman" pitchFamily="18" charset="0"/>
              </a:rPr>
              <a:t>nhà</a:t>
            </a:r>
            <a:r>
              <a:rPr lang="en-US" sz="3200" b="1"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73" name="TextBox 72"/>
          <p:cNvSpPr txBox="1"/>
          <p:nvPr/>
        </p:nvSpPr>
        <p:spPr>
          <a:xfrm>
            <a:off x="3352800" y="4322581"/>
            <a:ext cx="3657600" cy="584775"/>
          </a:xfrm>
          <a:prstGeom prst="rect">
            <a:avLst/>
          </a:prstGeom>
          <a:noFill/>
        </p:spPr>
        <p:txBody>
          <a:bodyPr wrap="square" rtlCol="0">
            <a:spAutoFit/>
          </a:bodyPr>
          <a:lstStyle/>
          <a:p>
            <a:r>
              <a:rPr lang="en-US" sz="3200" b="1" smtClean="0">
                <a:solidFill>
                  <a:srgbClr val="0000FF"/>
                </a:solidFill>
                <a:latin typeface="Times New Roman" pitchFamily="18" charset="0"/>
                <a:cs typeface="Times New Roman" pitchFamily="18" charset="0"/>
              </a:rPr>
              <a:t>Dùng </a:t>
            </a:r>
            <a:r>
              <a:rPr lang="en-US" sz="3200" b="1">
                <a:solidFill>
                  <a:srgbClr val="0000FF"/>
                </a:solidFill>
                <a:latin typeface="Times New Roman" pitchFamily="18" charset="0"/>
                <a:cs typeface="Times New Roman" pitchFamily="18" charset="0"/>
              </a:rPr>
              <a:t>để </a:t>
            </a:r>
            <a:r>
              <a:rPr lang="en-US" sz="3200" b="1" smtClean="0">
                <a:solidFill>
                  <a:srgbClr val="0000FF"/>
                </a:solidFill>
                <a:latin typeface="Times New Roman" pitchFamily="18" charset="0"/>
                <a:cs typeface="Times New Roman" pitchFamily="18" charset="0"/>
              </a:rPr>
              <a:t>ốp tường.</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6638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35" presetClass="emph" presetSubtype="0" repeatCount="2000" fill="hold" nodeType="afterEffect">
                                  <p:stCondLst>
                                    <p:cond delay="0"/>
                                  </p:stCondLst>
                                  <p:childTnLst>
                                    <p:anim calcmode="discrete" valueType="str">
                                      <p:cBhvr>
                                        <p:cTn id="24"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left)">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35" presetClass="emph" presetSubtype="0" repeatCount="2000" fill="hold" nodeType="afterEffect">
                                  <p:stCondLst>
                                    <p:cond delay="0"/>
                                  </p:stCondLst>
                                  <p:childTnLst>
                                    <p:anim calcmode="discrete" valueType="str">
                                      <p:cBhvr>
                                        <p:cTn id="37" dur="5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par>
                          <p:cTn id="48" fill="hold">
                            <p:stCondLst>
                              <p:cond delay="500"/>
                            </p:stCondLst>
                            <p:childTnLst>
                              <p:par>
                                <p:cTn id="49" presetID="35" presetClass="emph" presetSubtype="0" repeatCount="2000" fill="hold" nodeType="afterEffect">
                                  <p:stCondLst>
                                    <p:cond delay="0"/>
                                  </p:stCondLst>
                                  <p:childTnLst>
                                    <p:anim calcmode="discrete" valueType="str">
                                      <p:cBhvr>
                                        <p:cTn id="50" dur="5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par>
                          <p:cTn id="61" fill="hold">
                            <p:stCondLst>
                              <p:cond delay="500"/>
                            </p:stCondLst>
                            <p:childTnLst>
                              <p:par>
                                <p:cTn id="62" presetID="35" presetClass="emph" presetSubtype="0" repeatCount="2000" fill="hold" nodeType="afterEffect">
                                  <p:stCondLst>
                                    <p:cond delay="0"/>
                                  </p:stCondLst>
                                  <p:childTnLst>
                                    <p:anim calcmode="discrete" valueType="str">
                                      <p:cBhvr>
                                        <p:cTn id="63" dur="5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wipe(left)">
                                      <p:cBhvr>
                                        <p:cTn id="68" dur="500"/>
                                        <p:tgtEl>
                                          <p:spTgt spid="7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par>
                          <p:cTn id="74" fill="hold">
                            <p:stCondLst>
                              <p:cond delay="500"/>
                            </p:stCondLst>
                            <p:childTnLst>
                              <p:par>
                                <p:cTn id="75" presetID="35" presetClass="emph" presetSubtype="0" repeatCount="2000" fill="hold" nodeType="afterEffect">
                                  <p:stCondLst>
                                    <p:cond delay="0"/>
                                  </p:stCondLst>
                                  <p:childTnLst>
                                    <p:anim calcmode="discrete" valueType="str">
                                      <p:cBhvr>
                                        <p:cTn id="76" dur="5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left)">
                                      <p:cBhvr>
                                        <p:cTn id="8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69" grpId="0"/>
      <p:bldP spid="70" grpId="0"/>
      <p:bldP spid="71" grpId="0"/>
      <p:bldP spid="72"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49" name="Text Box 30"/>
          <p:cNvSpPr txBox="1">
            <a:spLocks noChangeArrowheads="1"/>
          </p:cNvSpPr>
          <p:nvPr/>
        </p:nvSpPr>
        <p:spPr bwMode="auto">
          <a:xfrm>
            <a:off x="76200" y="514350"/>
            <a:ext cx="8991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a:spcBef>
                <a:spcPct val="50000"/>
              </a:spcBef>
            </a:pPr>
            <a:r>
              <a:rPr lang="en-US" sz="2600" b="1" smtClean="0">
                <a:solidFill>
                  <a:srgbClr val="0000FF"/>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600" b="1" smtClean="0">
                <a:solidFill>
                  <a:srgbClr val="0000FF"/>
                </a:solidFill>
                <a:latin typeface="Arial" pitchFamily="34" charset="0"/>
                <a:cs typeface="Arial" pitchFamily="34" charset="0"/>
              </a:rPr>
              <a:t> Quan sát hình 4, 5, 6 trang 57 trong SGK và </a:t>
            </a:r>
            <a:r>
              <a:rPr lang="en-US" sz="2600" b="1">
                <a:solidFill>
                  <a:srgbClr val="0000FF"/>
                </a:solidFill>
                <a:latin typeface="Arial" pitchFamily="34" charset="0"/>
                <a:cs typeface="Arial" pitchFamily="34" charset="0"/>
              </a:rPr>
              <a:t>Nối hình chụp mái nhà ở cột A với loại ngói ở cột B cho phù </a:t>
            </a:r>
            <a:r>
              <a:rPr lang="en-US" sz="2600" b="1" smtClean="0">
                <a:solidFill>
                  <a:srgbClr val="0000FF"/>
                </a:solidFill>
                <a:latin typeface="Arial" pitchFamily="34" charset="0"/>
                <a:cs typeface="Arial" pitchFamily="34" charset="0"/>
              </a:rPr>
              <a:t>hợp</a:t>
            </a:r>
            <a:endParaRPr lang="en-US" sz="2600" b="1">
              <a:solidFill>
                <a:srgbClr val="0000FF"/>
              </a:solidFill>
              <a:latin typeface="Arial" pitchFamily="34" charset="0"/>
              <a:cs typeface="Arial" pitchFamily="34" charset="0"/>
            </a:endParaRPr>
          </a:p>
        </p:txBody>
      </p:sp>
      <p:grpSp>
        <p:nvGrpSpPr>
          <p:cNvPr id="53" name="Group 52"/>
          <p:cNvGrpSpPr/>
          <p:nvPr/>
        </p:nvGrpSpPr>
        <p:grpSpPr>
          <a:xfrm>
            <a:off x="8305800" y="3177983"/>
            <a:ext cx="384013" cy="523220"/>
            <a:chOff x="2971800" y="4300554"/>
            <a:chExt cx="384013" cy="523220"/>
          </a:xfrm>
        </p:grpSpPr>
        <p:sp>
          <p:nvSpPr>
            <p:cNvPr id="54" name="Oval 53"/>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4</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25" name="Group 24"/>
          <p:cNvGrpSpPr/>
          <p:nvPr/>
        </p:nvGrpSpPr>
        <p:grpSpPr>
          <a:xfrm>
            <a:off x="6400800" y="1733550"/>
            <a:ext cx="2548889" cy="929452"/>
            <a:chOff x="6400800" y="1733550"/>
            <a:chExt cx="2548889" cy="929452"/>
          </a:xfrm>
        </p:grpSpPr>
        <p:grpSp>
          <p:nvGrpSpPr>
            <p:cNvPr id="9" name="Group 8"/>
            <p:cNvGrpSpPr/>
            <p:nvPr/>
          </p:nvGrpSpPr>
          <p:grpSpPr>
            <a:xfrm>
              <a:off x="6400800" y="1896130"/>
              <a:ext cx="381000" cy="523220"/>
              <a:chOff x="544033" y="4058127"/>
              <a:chExt cx="381000" cy="523220"/>
            </a:xfrm>
          </p:grpSpPr>
          <p:sp>
            <p:nvSpPr>
              <p:cNvPr id="70" name="Oval 69"/>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484" b="5546"/>
            <a:stretch/>
          </p:blipFill>
          <p:spPr>
            <a:xfrm>
              <a:off x="6858000" y="1733550"/>
              <a:ext cx="2091689" cy="929452"/>
            </a:xfrm>
            <a:prstGeom prst="rect">
              <a:avLst/>
            </a:prstGeom>
          </p:spPr>
        </p:pic>
      </p:grpSp>
      <p:grpSp>
        <p:nvGrpSpPr>
          <p:cNvPr id="26" name="Group 25"/>
          <p:cNvGrpSpPr/>
          <p:nvPr/>
        </p:nvGrpSpPr>
        <p:grpSpPr>
          <a:xfrm>
            <a:off x="6390816" y="2724150"/>
            <a:ext cx="1428422" cy="1257965"/>
            <a:chOff x="6390816" y="2724150"/>
            <a:chExt cx="1428422" cy="1257965"/>
          </a:xfrm>
        </p:grpSpPr>
        <p:grpSp>
          <p:nvGrpSpPr>
            <p:cNvPr id="72" name="Group 71"/>
            <p:cNvGrpSpPr/>
            <p:nvPr/>
          </p:nvGrpSpPr>
          <p:grpSpPr>
            <a:xfrm>
              <a:off x="6390816" y="3039130"/>
              <a:ext cx="390984" cy="523220"/>
              <a:chOff x="544682" y="4100659"/>
              <a:chExt cx="390984" cy="523220"/>
            </a:xfrm>
          </p:grpSpPr>
          <p:sp>
            <p:nvSpPr>
              <p:cNvPr id="73" name="Oval 72"/>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54666" y="4100659"/>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34200" y="2724150"/>
              <a:ext cx="885038" cy="1257965"/>
            </a:xfrm>
            <a:prstGeom prst="rect">
              <a:avLst/>
            </a:prstGeom>
          </p:spPr>
        </p:pic>
      </p:grpSp>
      <p:grpSp>
        <p:nvGrpSpPr>
          <p:cNvPr id="27" name="Group 26"/>
          <p:cNvGrpSpPr/>
          <p:nvPr/>
        </p:nvGrpSpPr>
        <p:grpSpPr>
          <a:xfrm>
            <a:off x="6400800" y="4019550"/>
            <a:ext cx="1447800" cy="1065515"/>
            <a:chOff x="6400800" y="4019550"/>
            <a:chExt cx="1447800" cy="1065515"/>
          </a:xfrm>
        </p:grpSpPr>
        <p:grpSp>
          <p:nvGrpSpPr>
            <p:cNvPr id="81" name="Group 80"/>
            <p:cNvGrpSpPr/>
            <p:nvPr/>
          </p:nvGrpSpPr>
          <p:grpSpPr>
            <a:xfrm>
              <a:off x="6400800" y="4248150"/>
              <a:ext cx="381000" cy="523220"/>
              <a:chOff x="544033" y="4058127"/>
              <a:chExt cx="381000" cy="523220"/>
            </a:xfrm>
          </p:grpSpPr>
          <p:sp>
            <p:nvSpPr>
              <p:cNvPr id="82" name="Oval 81"/>
              <p:cNvSpPr>
                <a:spLocks/>
              </p:cNvSpPr>
              <p:nvPr/>
            </p:nvSpPr>
            <p:spPr>
              <a:xfrm>
                <a:off x="544682" y="4190022"/>
                <a:ext cx="365760" cy="365760"/>
              </a:xfrm>
              <a:prstGeom prst="ellipse">
                <a:avLst/>
              </a:prstGeom>
              <a:solidFill>
                <a:srgbClr val="FFFFCC"/>
              </a:solidFill>
              <a:ln w="19050">
                <a:solidFill>
                  <a:srgbClr val="007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544033" y="4058127"/>
                <a:ext cx="381000" cy="523220"/>
              </a:xfrm>
              <a:prstGeom prst="rect">
                <a:avLst/>
              </a:prstGeom>
              <a:noFill/>
              <a:ln>
                <a:noFill/>
              </a:ln>
            </p:spPr>
            <p:txBody>
              <a:bodyPr wrap="square" rtlCol="0">
                <a:spAutoFit/>
              </a:bodyPr>
              <a:lstStyle/>
              <a:p>
                <a:pPr algn="ctr"/>
                <a:r>
                  <a:rPr lang="en-US" sz="28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Wingdings"/>
                  </a:rPr>
                  <a:t>c</a:t>
                </a: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963562" y="4019550"/>
              <a:ext cx="885038" cy="1065515"/>
            </a:xfrm>
            <a:prstGeom prst="rect">
              <a:avLst/>
            </a:prstGeom>
          </p:spPr>
        </p:pic>
      </p:grpSp>
      <p:sp>
        <p:nvSpPr>
          <p:cNvPr id="85" name="TextBox 84"/>
          <p:cNvSpPr txBox="1"/>
          <p:nvPr/>
        </p:nvSpPr>
        <p:spPr>
          <a:xfrm>
            <a:off x="1403499" y="1246241"/>
            <a:ext cx="381000" cy="584775"/>
          </a:xfrm>
          <a:prstGeom prst="rect">
            <a:avLst/>
          </a:prstGeom>
          <a:noFill/>
          <a:ln>
            <a:noFill/>
          </a:ln>
        </p:spPr>
        <p:txBody>
          <a:bodyPr wrap="square" rtlCol="0">
            <a:spAutoFit/>
          </a:bodyPr>
          <a:lstStyle/>
          <a:p>
            <a:pPr algn="ctr"/>
            <a:r>
              <a:rPr lang="en-US" sz="3200" b="1" smtClean="0">
                <a:effectLst>
                  <a:outerShdw blurRad="38100" dist="38100" dir="2700000" algn="tl">
                    <a:srgbClr val="000000">
                      <a:alpha val="43137"/>
                    </a:srgbClr>
                  </a:outerShdw>
                </a:effectLst>
                <a:latin typeface="Times New Roman" pitchFamily="18" charset="0"/>
                <a:cs typeface="Times New Roman" pitchFamily="18" charset="0"/>
                <a:sym typeface="Wingdings"/>
              </a:rPr>
              <a:t>A</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6" name="TextBox 85"/>
          <p:cNvSpPr txBox="1"/>
          <p:nvPr/>
        </p:nvSpPr>
        <p:spPr>
          <a:xfrm>
            <a:off x="7086600" y="1246241"/>
            <a:ext cx="381000" cy="584775"/>
          </a:xfrm>
          <a:prstGeom prst="rect">
            <a:avLst/>
          </a:prstGeom>
          <a:noFill/>
          <a:ln>
            <a:noFill/>
          </a:ln>
        </p:spPr>
        <p:txBody>
          <a:bodyPr wrap="square" rtlCol="0">
            <a:spAutoFit/>
          </a:bodyPr>
          <a:lstStyle/>
          <a:p>
            <a:pPr algn="ctr"/>
            <a:r>
              <a:rPr lang="en-US" sz="3200" b="1" smtClean="0">
                <a:effectLst>
                  <a:outerShdw blurRad="38100" dist="38100" dir="2700000" algn="tl">
                    <a:srgbClr val="000000">
                      <a:alpha val="43137"/>
                    </a:srgbClr>
                  </a:outerShdw>
                </a:effectLst>
                <a:latin typeface="Times New Roman" pitchFamily="18" charset="0"/>
                <a:cs typeface="Times New Roman" pitchFamily="18" charset="0"/>
                <a:sym typeface="Wingdings"/>
              </a:rPr>
              <a:t>B</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29" name="Straight Arrow Connector 28"/>
          <p:cNvCxnSpPr/>
          <p:nvPr/>
        </p:nvCxnSpPr>
        <p:spPr>
          <a:xfrm>
            <a:off x="3352800" y="2571750"/>
            <a:ext cx="3038016" cy="1808295"/>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89678" y="1775948"/>
            <a:ext cx="3139322" cy="1481602"/>
            <a:chOff x="289678" y="1775948"/>
            <a:chExt cx="3139322" cy="1481602"/>
          </a:xfrm>
        </p:grpSpPr>
        <p:grpSp>
          <p:nvGrpSpPr>
            <p:cNvPr id="50" name="Group 49"/>
            <p:cNvGrpSpPr/>
            <p:nvPr/>
          </p:nvGrpSpPr>
          <p:grpSpPr>
            <a:xfrm>
              <a:off x="3044987" y="2190750"/>
              <a:ext cx="384013" cy="523220"/>
              <a:chOff x="2971800" y="4300554"/>
              <a:chExt cx="384013" cy="523220"/>
            </a:xfrm>
          </p:grpSpPr>
          <p:sp>
            <p:nvSpPr>
              <p:cNvPr id="51" name="Oval 50"/>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5</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9678" y="1775948"/>
              <a:ext cx="2666884" cy="1481602"/>
            </a:xfrm>
            <a:prstGeom prst="rect">
              <a:avLst/>
            </a:prstGeom>
          </p:spPr>
        </p:pic>
      </p:grpSp>
      <p:cxnSp>
        <p:nvCxnSpPr>
          <p:cNvPr id="87" name="Straight Arrow Connector 86"/>
          <p:cNvCxnSpPr/>
          <p:nvPr/>
        </p:nvCxnSpPr>
        <p:spPr>
          <a:xfrm flipV="1">
            <a:off x="3336851" y="2340221"/>
            <a:ext cx="3053965" cy="187235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289678" y="3441849"/>
            <a:ext cx="3142335" cy="1596573"/>
            <a:chOff x="289678" y="3441849"/>
            <a:chExt cx="3142335" cy="1596573"/>
          </a:xfrm>
        </p:grpSpPr>
        <p:grpSp>
          <p:nvGrpSpPr>
            <p:cNvPr id="56" name="Group 55"/>
            <p:cNvGrpSpPr/>
            <p:nvPr/>
          </p:nvGrpSpPr>
          <p:grpSpPr>
            <a:xfrm>
              <a:off x="3048000" y="4014472"/>
              <a:ext cx="384013" cy="523220"/>
              <a:chOff x="2971800" y="4300554"/>
              <a:chExt cx="384013" cy="523220"/>
            </a:xfrm>
          </p:grpSpPr>
          <p:sp>
            <p:nvSpPr>
              <p:cNvPr id="67" name="Oval 66"/>
              <p:cNvSpPr>
                <a:spLocks/>
              </p:cNvSpPr>
              <p:nvPr/>
            </p:nvSpPr>
            <p:spPr>
              <a:xfrm>
                <a:off x="2971800" y="4400550"/>
                <a:ext cx="365760" cy="365760"/>
              </a:xfrm>
              <a:prstGeom prst="ellipse">
                <a:avLst/>
              </a:prstGeom>
              <a:solidFill>
                <a:srgbClr val="FFFFCC"/>
              </a:solidFill>
              <a:ln w="19050">
                <a:solidFill>
                  <a:srgbClr val="FF2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974813" y="4300554"/>
                <a:ext cx="381000" cy="523220"/>
              </a:xfrm>
              <a:prstGeom prst="rect">
                <a:avLst/>
              </a:prstGeom>
              <a:noFill/>
            </p:spPr>
            <p:txBody>
              <a:bodyPr wrap="square" rtlCol="0">
                <a:spAutoFit/>
              </a:bodyPr>
              <a:lstStyle/>
              <a:p>
                <a:pPr algn="ctr"/>
                <a:r>
                  <a:rPr lang="en-US" sz="2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6</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678" y="3441849"/>
              <a:ext cx="2666884" cy="1596573"/>
            </a:xfrm>
            <a:prstGeom prst="rect">
              <a:avLst/>
            </a:prstGeom>
          </p:spPr>
        </p:pic>
      </p:grpSp>
    </p:spTree>
    <p:extLst>
      <p:ext uri="{BB962C8B-B14F-4D97-AF65-F5344CB8AC3E}">
        <p14:creationId xmlns:p14="http://schemas.microsoft.com/office/powerpoint/2010/main" val="643264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ipe(up)">
                                      <p:cBhvr>
                                        <p:cTn id="13" dur="500"/>
                                        <p:tgtEl>
                                          <p:spTgt spid="85"/>
                                        </p:tgtEl>
                                      </p:cBhvr>
                                    </p:animEffect>
                                  </p:childTnLst>
                                </p:cTn>
                              </p:par>
                            </p:childTnLst>
                          </p:cTn>
                        </p:par>
                        <p:par>
                          <p:cTn id="14" fill="hold">
                            <p:stCondLst>
                              <p:cond delay="500"/>
                            </p:stCondLst>
                            <p:childTnLst>
                              <p:par>
                                <p:cTn id="15" presetID="35" presetClass="emph" presetSubtype="0" repeatCount="2000" fill="hold" grpId="1" nodeType="afterEffect">
                                  <p:stCondLst>
                                    <p:cond delay="0"/>
                                  </p:stCondLst>
                                  <p:childTnLst>
                                    <p:anim calcmode="discrete" valueType="str">
                                      <p:cBhvr>
                                        <p:cTn id="16" dur="500" fill="hold"/>
                                        <p:tgtEl>
                                          <p:spTgt spid="85"/>
                                        </p:tgtEl>
                                        <p:attrNameLst>
                                          <p:attrName>style.visibility</p:attrName>
                                        </p:attrNameLst>
                                      </p:cBhvr>
                                      <p:tavLst>
                                        <p:tav tm="0">
                                          <p:val>
                                            <p:strVal val="hidden"/>
                                          </p:val>
                                        </p:tav>
                                        <p:tav tm="50000">
                                          <p:val>
                                            <p:strVal val="visible"/>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up)">
                                      <p:cBhvr>
                                        <p:cTn id="28" dur="500"/>
                                        <p:tgtEl>
                                          <p:spTgt spid="86"/>
                                        </p:tgtEl>
                                      </p:cBhvr>
                                    </p:animEffect>
                                  </p:childTnLst>
                                </p:cTn>
                              </p:par>
                            </p:childTnLst>
                          </p:cTn>
                        </p:par>
                        <p:par>
                          <p:cTn id="29" fill="hold">
                            <p:stCondLst>
                              <p:cond delay="500"/>
                            </p:stCondLst>
                            <p:childTnLst>
                              <p:par>
                                <p:cTn id="30" presetID="35" presetClass="emph" presetSubtype="0" repeatCount="2000" fill="hold" grpId="1" nodeType="afterEffect">
                                  <p:stCondLst>
                                    <p:cond delay="0"/>
                                  </p:stCondLst>
                                  <p:childTnLst>
                                    <p:anim calcmode="discrete" valueType="str">
                                      <p:cBhvr>
                                        <p:cTn id="31" dur="500" fill="hold"/>
                                        <p:tgtEl>
                                          <p:spTgt spid="86"/>
                                        </p:tgtEl>
                                        <p:attrNameLst>
                                          <p:attrName>style.visibility</p:attrName>
                                        </p:attrNameLst>
                                      </p:cBhvr>
                                      <p:tavLst>
                                        <p:tav tm="0">
                                          <p:val>
                                            <p:strVal val="hidden"/>
                                          </p:val>
                                        </p:tav>
                                        <p:tav tm="50000">
                                          <p:val>
                                            <p:strVal val="visible"/>
                                          </p:val>
                                        </p:tav>
                                      </p:tavLst>
                                    </p:anim>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500"/>
                            </p:stCondLst>
                            <p:childTnLst>
                              <p:par>
                                <p:cTn id="53" presetID="35" presetClass="emph" presetSubtype="0" repeatCount="2000" fill="hold" nodeType="afterEffect">
                                  <p:stCondLst>
                                    <p:cond delay="0"/>
                                  </p:stCondLst>
                                  <p:childTnLst>
                                    <p:anim calcmode="discrete" valueType="str">
                                      <p:cBhvr>
                                        <p:cTn id="54" dur="500" fill="hold"/>
                                        <p:tgtEl>
                                          <p:spTgt spid="23"/>
                                        </p:tgtEl>
                                        <p:attrNameLst>
                                          <p:attrName>style.visibility</p:attrName>
                                        </p:attrNameLst>
                                      </p:cBhvr>
                                      <p:tavLst>
                                        <p:tav tm="0">
                                          <p:val>
                                            <p:strVal val="hidden"/>
                                          </p:val>
                                        </p:tav>
                                        <p:tav tm="50000">
                                          <p:val>
                                            <p:strVal val="visible"/>
                                          </p:val>
                                        </p:tav>
                                      </p:tavLst>
                                    </p:anim>
                                  </p:childTnLst>
                                </p:cTn>
                              </p:par>
                              <p:par>
                                <p:cTn id="55" presetID="35" presetClass="emph" presetSubtype="0" repeatCount="2000" fill="hold" nodeType="withEffect">
                                  <p:stCondLst>
                                    <p:cond delay="0"/>
                                  </p:stCondLst>
                                  <p:childTnLst>
                                    <p:anim calcmode="discrete" valueType="str">
                                      <p:cBhvr>
                                        <p:cTn id="56" dur="5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left)">
                                      <p:cBhvr>
                                        <p:cTn id="61" dur="500"/>
                                        <p:tgtEl>
                                          <p:spTgt spid="87"/>
                                        </p:tgtEl>
                                      </p:cBhvr>
                                    </p:animEffect>
                                  </p:childTnLst>
                                </p:cTn>
                              </p:par>
                            </p:childTnLst>
                          </p:cTn>
                        </p:par>
                        <p:par>
                          <p:cTn id="62" fill="hold">
                            <p:stCondLst>
                              <p:cond delay="500"/>
                            </p:stCondLst>
                            <p:childTnLst>
                              <p:par>
                                <p:cTn id="63" presetID="35" presetClass="emph" presetSubtype="0" repeatCount="2000" fill="hold" nodeType="afterEffect">
                                  <p:stCondLst>
                                    <p:cond delay="0"/>
                                  </p:stCondLst>
                                  <p:childTnLst>
                                    <p:anim calcmode="discrete" valueType="str">
                                      <p:cBhvr>
                                        <p:cTn id="64" dur="500" fill="hold"/>
                                        <p:tgtEl>
                                          <p:spTgt spid="25"/>
                                        </p:tgtEl>
                                        <p:attrNameLst>
                                          <p:attrName>style.visibility</p:attrName>
                                        </p:attrNameLst>
                                      </p:cBhvr>
                                      <p:tavLst>
                                        <p:tav tm="0">
                                          <p:val>
                                            <p:strVal val="hidden"/>
                                          </p:val>
                                        </p:tav>
                                        <p:tav tm="50000">
                                          <p:val>
                                            <p:strVal val="visible"/>
                                          </p:val>
                                        </p:tav>
                                      </p:tavLst>
                                    </p:anim>
                                  </p:childTnLst>
                                </p:cTn>
                              </p:par>
                              <p:par>
                                <p:cTn id="65" presetID="35" presetClass="emph" presetSubtype="0" repeatCount="2000" fill="hold" nodeType="withEffect">
                                  <p:stCondLst>
                                    <p:cond delay="0"/>
                                  </p:stCondLst>
                                  <p:childTnLst>
                                    <p:anim calcmode="discrete" valueType="str">
                                      <p:cBhvr>
                                        <p:cTn id="66" dur="5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5" grpId="0"/>
      <p:bldP spid="85" grpId="1"/>
      <p:bldP spid="86" grpId="0"/>
      <p:bldP spid="8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17" name="Text Box 30"/>
          <p:cNvSpPr txBox="1">
            <a:spLocks noChangeArrowheads="1"/>
          </p:cNvSpPr>
          <p:nvPr/>
        </p:nvSpPr>
        <p:spPr bwMode="auto">
          <a:xfrm>
            <a:off x="304800" y="514350"/>
            <a:ext cx="525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2.</a:t>
            </a:r>
            <a:r>
              <a:rPr lang="en-US" sz="2800" b="1" smtClean="0">
                <a:solidFill>
                  <a:srgbClr val="FF0000"/>
                </a:solidFill>
                <a:latin typeface="Arial" pitchFamily="34" charset="0"/>
                <a:cs typeface="Arial" pitchFamily="34" charset="0"/>
              </a:rPr>
              <a:t> Quy trình làm gạch, ngói:</a:t>
            </a:r>
            <a:endParaRPr lang="en-US" sz="2800" b="1">
              <a:solidFill>
                <a:srgbClr val="FF0000"/>
              </a:solidFill>
              <a:latin typeface="Arial" pitchFamily="34" charset="0"/>
              <a:cs typeface="Arial" pitchFamily="34" charset="0"/>
            </a:endParaRPr>
          </a:p>
        </p:txBody>
      </p:sp>
      <p:sp>
        <p:nvSpPr>
          <p:cNvPr id="21" name="Text Box 6"/>
          <p:cNvSpPr txBox="1">
            <a:spLocks noChangeArrowheads="1"/>
          </p:cNvSpPr>
          <p:nvPr/>
        </p:nvSpPr>
        <p:spPr bwMode="auto">
          <a:xfrm>
            <a:off x="304800" y="2571750"/>
            <a:ext cx="1714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3333CC"/>
                </a:solidFill>
                <a:latin typeface=".VnTime" pitchFamily="34" charset="0"/>
              </a:defRPr>
            </a:lvl1pPr>
            <a:lvl2pPr marL="742950" indent="-285750">
              <a:defRPr sz="2000">
                <a:solidFill>
                  <a:srgbClr val="3333CC"/>
                </a:solidFill>
                <a:latin typeface=".VnTime" pitchFamily="34" charset="0"/>
              </a:defRPr>
            </a:lvl2pPr>
            <a:lvl3pPr marL="1143000" indent="-228600">
              <a:defRPr sz="2000">
                <a:solidFill>
                  <a:srgbClr val="3333CC"/>
                </a:solidFill>
                <a:latin typeface=".VnTime" pitchFamily="34" charset="0"/>
              </a:defRPr>
            </a:lvl3pPr>
            <a:lvl4pPr marL="1600200" indent="-228600">
              <a:defRPr sz="2000">
                <a:solidFill>
                  <a:srgbClr val="3333CC"/>
                </a:solidFill>
                <a:latin typeface=".VnTime" pitchFamily="34" charset="0"/>
              </a:defRPr>
            </a:lvl4pPr>
            <a:lvl5pPr marL="2057400" indent="-228600">
              <a:defRPr sz="2000">
                <a:solidFill>
                  <a:srgbClr val="3333CC"/>
                </a:solidFill>
                <a:latin typeface=".VnTime" pitchFamily="34" charset="0"/>
              </a:defRPr>
            </a:lvl5pPr>
            <a:lvl6pPr marL="2514600" indent="-228600" eaLnBrk="0" fontAlgn="base" hangingPunct="0">
              <a:spcBef>
                <a:spcPct val="0"/>
              </a:spcBef>
              <a:spcAft>
                <a:spcPct val="0"/>
              </a:spcAft>
              <a:defRPr sz="2000">
                <a:solidFill>
                  <a:srgbClr val="3333CC"/>
                </a:solidFill>
                <a:latin typeface=".VnTime" pitchFamily="34" charset="0"/>
              </a:defRPr>
            </a:lvl6pPr>
            <a:lvl7pPr marL="2971800" indent="-228600" eaLnBrk="0" fontAlgn="base" hangingPunct="0">
              <a:spcBef>
                <a:spcPct val="0"/>
              </a:spcBef>
              <a:spcAft>
                <a:spcPct val="0"/>
              </a:spcAft>
              <a:defRPr sz="2000">
                <a:solidFill>
                  <a:srgbClr val="3333CC"/>
                </a:solidFill>
                <a:latin typeface=".VnTime" pitchFamily="34" charset="0"/>
              </a:defRPr>
            </a:lvl7pPr>
            <a:lvl8pPr marL="3429000" indent="-228600" eaLnBrk="0" fontAlgn="base" hangingPunct="0">
              <a:spcBef>
                <a:spcPct val="0"/>
              </a:spcBef>
              <a:spcAft>
                <a:spcPct val="0"/>
              </a:spcAft>
              <a:defRPr sz="2000">
                <a:solidFill>
                  <a:srgbClr val="3333CC"/>
                </a:solidFill>
                <a:latin typeface=".VnTime" pitchFamily="34" charset="0"/>
              </a:defRPr>
            </a:lvl8pPr>
            <a:lvl9pPr marL="3886200" indent="-228600" eaLnBrk="0" fontAlgn="base" hangingPunct="0">
              <a:spcBef>
                <a:spcPct val="0"/>
              </a:spcBef>
              <a:spcAft>
                <a:spcPct val="0"/>
              </a:spcAft>
              <a:defRPr sz="2000">
                <a:solidFill>
                  <a:srgbClr val="3333CC"/>
                </a:solidFill>
                <a:latin typeface=".VnTime" pitchFamily="34" charset="0"/>
              </a:defRPr>
            </a:lvl9pPr>
          </a:lstStyle>
          <a:p>
            <a:pPr algn="ctr" eaLnBrk="1" hangingPunct="1">
              <a:spcBef>
                <a:spcPct val="50000"/>
              </a:spcBef>
            </a:pPr>
            <a:r>
              <a:rPr lang="en-US" altLang="en-US" sz="2400" b="1">
                <a:solidFill>
                  <a:srgbClr val="0000FF"/>
                </a:solidFill>
                <a:latin typeface="Times New Roman" pitchFamily="18" charset="0"/>
              </a:rPr>
              <a:t>Trộn đất</a:t>
            </a:r>
          </a:p>
        </p:txBody>
      </p:sp>
      <p:pic>
        <p:nvPicPr>
          <p:cNvPr id="23" name="Picture 7" descr="ép gạch"/>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480" y="1138435"/>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ep gạch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38435"/>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9"/>
          <p:cNvSpPr txBox="1">
            <a:spLocks noChangeArrowheads="1"/>
          </p:cNvSpPr>
          <p:nvPr/>
        </p:nvSpPr>
        <p:spPr bwMode="auto">
          <a:xfrm>
            <a:off x="3810000" y="2571750"/>
            <a:ext cx="3612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3333CC"/>
                </a:solidFill>
                <a:latin typeface=".VnTime" pitchFamily="34" charset="0"/>
              </a:defRPr>
            </a:lvl1pPr>
            <a:lvl2pPr marL="742950" indent="-285750">
              <a:defRPr sz="2000">
                <a:solidFill>
                  <a:srgbClr val="3333CC"/>
                </a:solidFill>
                <a:latin typeface=".VnTime" pitchFamily="34" charset="0"/>
              </a:defRPr>
            </a:lvl2pPr>
            <a:lvl3pPr marL="1143000" indent="-228600">
              <a:defRPr sz="2000">
                <a:solidFill>
                  <a:srgbClr val="3333CC"/>
                </a:solidFill>
                <a:latin typeface=".VnTime" pitchFamily="34" charset="0"/>
              </a:defRPr>
            </a:lvl3pPr>
            <a:lvl4pPr marL="1600200" indent="-228600">
              <a:defRPr sz="2000">
                <a:solidFill>
                  <a:srgbClr val="3333CC"/>
                </a:solidFill>
                <a:latin typeface=".VnTime" pitchFamily="34" charset="0"/>
              </a:defRPr>
            </a:lvl4pPr>
            <a:lvl5pPr marL="2057400" indent="-228600">
              <a:defRPr sz="2000">
                <a:solidFill>
                  <a:srgbClr val="3333CC"/>
                </a:solidFill>
                <a:latin typeface=".VnTime" pitchFamily="34" charset="0"/>
              </a:defRPr>
            </a:lvl5pPr>
            <a:lvl6pPr marL="2514600" indent="-228600" eaLnBrk="0" fontAlgn="base" hangingPunct="0">
              <a:spcBef>
                <a:spcPct val="0"/>
              </a:spcBef>
              <a:spcAft>
                <a:spcPct val="0"/>
              </a:spcAft>
              <a:defRPr sz="2000">
                <a:solidFill>
                  <a:srgbClr val="3333CC"/>
                </a:solidFill>
                <a:latin typeface=".VnTime" pitchFamily="34" charset="0"/>
              </a:defRPr>
            </a:lvl6pPr>
            <a:lvl7pPr marL="2971800" indent="-228600" eaLnBrk="0" fontAlgn="base" hangingPunct="0">
              <a:spcBef>
                <a:spcPct val="0"/>
              </a:spcBef>
              <a:spcAft>
                <a:spcPct val="0"/>
              </a:spcAft>
              <a:defRPr sz="2000">
                <a:solidFill>
                  <a:srgbClr val="3333CC"/>
                </a:solidFill>
                <a:latin typeface=".VnTime" pitchFamily="34" charset="0"/>
              </a:defRPr>
            </a:lvl7pPr>
            <a:lvl8pPr marL="3429000" indent="-228600" eaLnBrk="0" fontAlgn="base" hangingPunct="0">
              <a:spcBef>
                <a:spcPct val="0"/>
              </a:spcBef>
              <a:spcAft>
                <a:spcPct val="0"/>
              </a:spcAft>
              <a:defRPr sz="2000">
                <a:solidFill>
                  <a:srgbClr val="3333CC"/>
                </a:solidFill>
                <a:latin typeface=".VnTime" pitchFamily="34" charset="0"/>
              </a:defRPr>
            </a:lvl8pPr>
            <a:lvl9pPr marL="3886200" indent="-228600" eaLnBrk="0" fontAlgn="base" hangingPunct="0">
              <a:spcBef>
                <a:spcPct val="0"/>
              </a:spcBef>
              <a:spcAft>
                <a:spcPct val="0"/>
              </a:spcAft>
              <a:defRPr sz="2000">
                <a:solidFill>
                  <a:srgbClr val="3333CC"/>
                </a:solidFill>
                <a:latin typeface=".VnTime" pitchFamily="34" charset="0"/>
              </a:defRPr>
            </a:lvl9pPr>
          </a:lstStyle>
          <a:p>
            <a:pPr algn="ctr" eaLnBrk="1" hangingPunct="1">
              <a:spcBef>
                <a:spcPct val="50000"/>
              </a:spcBef>
            </a:pPr>
            <a:r>
              <a:rPr lang="en-US" altLang="en-US" sz="2400" b="1" smtClean="0">
                <a:solidFill>
                  <a:srgbClr val="0000FF"/>
                </a:solidFill>
                <a:latin typeface="Times New Roman" pitchFamily="18" charset="0"/>
              </a:rPr>
              <a:t>Cho </a:t>
            </a:r>
            <a:r>
              <a:rPr lang="en-US" altLang="en-US" sz="2400" b="1">
                <a:solidFill>
                  <a:srgbClr val="0000FF"/>
                </a:solidFill>
                <a:latin typeface="Times New Roman" pitchFamily="18" charset="0"/>
              </a:rPr>
              <a:t>vào máy và ép khuôn</a:t>
            </a:r>
          </a:p>
        </p:txBody>
      </p:sp>
      <p:sp>
        <p:nvSpPr>
          <p:cNvPr id="28" name="Text Box 12"/>
          <p:cNvSpPr txBox="1">
            <a:spLocks noChangeArrowheads="1"/>
          </p:cNvSpPr>
          <p:nvPr/>
        </p:nvSpPr>
        <p:spPr bwMode="auto">
          <a:xfrm>
            <a:off x="7162800" y="4629150"/>
            <a:ext cx="160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3333CC"/>
                </a:solidFill>
                <a:latin typeface=".VnTime" pitchFamily="34" charset="0"/>
              </a:defRPr>
            </a:lvl1pPr>
            <a:lvl2pPr marL="742950" indent="-285750">
              <a:defRPr sz="2000">
                <a:solidFill>
                  <a:srgbClr val="3333CC"/>
                </a:solidFill>
                <a:latin typeface=".VnTime" pitchFamily="34" charset="0"/>
              </a:defRPr>
            </a:lvl2pPr>
            <a:lvl3pPr marL="1143000" indent="-228600">
              <a:defRPr sz="2000">
                <a:solidFill>
                  <a:srgbClr val="3333CC"/>
                </a:solidFill>
                <a:latin typeface=".VnTime" pitchFamily="34" charset="0"/>
              </a:defRPr>
            </a:lvl3pPr>
            <a:lvl4pPr marL="1600200" indent="-228600">
              <a:defRPr sz="2000">
                <a:solidFill>
                  <a:srgbClr val="3333CC"/>
                </a:solidFill>
                <a:latin typeface=".VnTime" pitchFamily="34" charset="0"/>
              </a:defRPr>
            </a:lvl4pPr>
            <a:lvl5pPr marL="2057400" indent="-228600">
              <a:defRPr sz="2000">
                <a:solidFill>
                  <a:srgbClr val="3333CC"/>
                </a:solidFill>
                <a:latin typeface=".VnTime" pitchFamily="34" charset="0"/>
              </a:defRPr>
            </a:lvl5pPr>
            <a:lvl6pPr marL="2514600" indent="-228600" eaLnBrk="0" fontAlgn="base" hangingPunct="0">
              <a:spcBef>
                <a:spcPct val="0"/>
              </a:spcBef>
              <a:spcAft>
                <a:spcPct val="0"/>
              </a:spcAft>
              <a:defRPr sz="2000">
                <a:solidFill>
                  <a:srgbClr val="3333CC"/>
                </a:solidFill>
                <a:latin typeface=".VnTime" pitchFamily="34" charset="0"/>
              </a:defRPr>
            </a:lvl6pPr>
            <a:lvl7pPr marL="2971800" indent="-228600" eaLnBrk="0" fontAlgn="base" hangingPunct="0">
              <a:spcBef>
                <a:spcPct val="0"/>
              </a:spcBef>
              <a:spcAft>
                <a:spcPct val="0"/>
              </a:spcAft>
              <a:defRPr sz="2000">
                <a:solidFill>
                  <a:srgbClr val="3333CC"/>
                </a:solidFill>
                <a:latin typeface=".VnTime" pitchFamily="34" charset="0"/>
              </a:defRPr>
            </a:lvl7pPr>
            <a:lvl8pPr marL="3429000" indent="-228600" eaLnBrk="0" fontAlgn="base" hangingPunct="0">
              <a:spcBef>
                <a:spcPct val="0"/>
              </a:spcBef>
              <a:spcAft>
                <a:spcPct val="0"/>
              </a:spcAft>
              <a:defRPr sz="2000">
                <a:solidFill>
                  <a:srgbClr val="3333CC"/>
                </a:solidFill>
                <a:latin typeface=".VnTime" pitchFamily="34" charset="0"/>
              </a:defRPr>
            </a:lvl8pPr>
            <a:lvl9pPr marL="3886200" indent="-228600" eaLnBrk="0" fontAlgn="base" hangingPunct="0">
              <a:spcBef>
                <a:spcPct val="0"/>
              </a:spcBef>
              <a:spcAft>
                <a:spcPct val="0"/>
              </a:spcAft>
              <a:defRPr sz="2000">
                <a:solidFill>
                  <a:srgbClr val="3333CC"/>
                </a:solidFill>
                <a:latin typeface=".VnTime" pitchFamily="34" charset="0"/>
              </a:defRPr>
            </a:lvl9pPr>
          </a:lstStyle>
          <a:p>
            <a:pPr eaLnBrk="1" hangingPunct="1">
              <a:spcBef>
                <a:spcPct val="50000"/>
              </a:spcBef>
            </a:pPr>
            <a:r>
              <a:rPr lang="en-US" altLang="en-US" sz="2400" b="1">
                <a:solidFill>
                  <a:srgbClr val="0000FF"/>
                </a:solidFill>
                <a:latin typeface="Times New Roman" pitchFamily="18" charset="0"/>
              </a:rPr>
              <a:t>  Phơi khô</a:t>
            </a:r>
          </a:p>
        </p:txBody>
      </p:sp>
      <p:sp>
        <p:nvSpPr>
          <p:cNvPr id="32" name="Text Box 16"/>
          <p:cNvSpPr txBox="1">
            <a:spLocks noChangeArrowheads="1"/>
          </p:cNvSpPr>
          <p:nvPr/>
        </p:nvSpPr>
        <p:spPr bwMode="auto">
          <a:xfrm>
            <a:off x="3063804" y="4629150"/>
            <a:ext cx="28797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3333CC"/>
                </a:solidFill>
                <a:latin typeface=".VnTime" pitchFamily="34" charset="0"/>
              </a:defRPr>
            </a:lvl1pPr>
            <a:lvl2pPr marL="742950" indent="-285750">
              <a:defRPr sz="2000">
                <a:solidFill>
                  <a:srgbClr val="3333CC"/>
                </a:solidFill>
                <a:latin typeface=".VnTime" pitchFamily="34" charset="0"/>
              </a:defRPr>
            </a:lvl2pPr>
            <a:lvl3pPr marL="1143000" indent="-228600">
              <a:defRPr sz="2000">
                <a:solidFill>
                  <a:srgbClr val="3333CC"/>
                </a:solidFill>
                <a:latin typeface=".VnTime" pitchFamily="34" charset="0"/>
              </a:defRPr>
            </a:lvl3pPr>
            <a:lvl4pPr marL="1600200" indent="-228600">
              <a:defRPr sz="2000">
                <a:solidFill>
                  <a:srgbClr val="3333CC"/>
                </a:solidFill>
                <a:latin typeface=".VnTime" pitchFamily="34" charset="0"/>
              </a:defRPr>
            </a:lvl4pPr>
            <a:lvl5pPr marL="2057400" indent="-228600">
              <a:defRPr sz="2000">
                <a:solidFill>
                  <a:srgbClr val="3333CC"/>
                </a:solidFill>
                <a:latin typeface=".VnTime" pitchFamily="34" charset="0"/>
              </a:defRPr>
            </a:lvl5pPr>
            <a:lvl6pPr marL="2514600" indent="-228600" eaLnBrk="0" fontAlgn="base" hangingPunct="0">
              <a:spcBef>
                <a:spcPct val="0"/>
              </a:spcBef>
              <a:spcAft>
                <a:spcPct val="0"/>
              </a:spcAft>
              <a:defRPr sz="2000">
                <a:solidFill>
                  <a:srgbClr val="3333CC"/>
                </a:solidFill>
                <a:latin typeface=".VnTime" pitchFamily="34" charset="0"/>
              </a:defRPr>
            </a:lvl6pPr>
            <a:lvl7pPr marL="2971800" indent="-228600" eaLnBrk="0" fontAlgn="base" hangingPunct="0">
              <a:spcBef>
                <a:spcPct val="0"/>
              </a:spcBef>
              <a:spcAft>
                <a:spcPct val="0"/>
              </a:spcAft>
              <a:defRPr sz="2000">
                <a:solidFill>
                  <a:srgbClr val="3333CC"/>
                </a:solidFill>
                <a:latin typeface=".VnTime" pitchFamily="34" charset="0"/>
              </a:defRPr>
            </a:lvl7pPr>
            <a:lvl8pPr marL="3429000" indent="-228600" eaLnBrk="0" fontAlgn="base" hangingPunct="0">
              <a:spcBef>
                <a:spcPct val="0"/>
              </a:spcBef>
              <a:spcAft>
                <a:spcPct val="0"/>
              </a:spcAft>
              <a:defRPr sz="2000">
                <a:solidFill>
                  <a:srgbClr val="3333CC"/>
                </a:solidFill>
                <a:latin typeface=".VnTime" pitchFamily="34" charset="0"/>
              </a:defRPr>
            </a:lvl8pPr>
            <a:lvl9pPr marL="3886200" indent="-228600" eaLnBrk="0" fontAlgn="base" hangingPunct="0">
              <a:spcBef>
                <a:spcPct val="0"/>
              </a:spcBef>
              <a:spcAft>
                <a:spcPct val="0"/>
              </a:spcAft>
              <a:defRPr sz="2000">
                <a:solidFill>
                  <a:srgbClr val="3333CC"/>
                </a:solidFill>
                <a:latin typeface=".VnTime" pitchFamily="34" charset="0"/>
              </a:defRPr>
            </a:lvl9pPr>
          </a:lstStyle>
          <a:p>
            <a:pPr algn="ctr" eaLnBrk="1" hangingPunct="1">
              <a:spcBef>
                <a:spcPct val="50000"/>
              </a:spcBef>
            </a:pPr>
            <a:r>
              <a:rPr lang="en-US" altLang="en-US" sz="2400" b="1">
                <a:solidFill>
                  <a:srgbClr val="0000FF"/>
                </a:solidFill>
                <a:latin typeface="Times New Roman" pitchFamily="18" charset="0"/>
              </a:rPr>
              <a:t>Nung ở nhiệt độ cao</a:t>
            </a:r>
          </a:p>
        </p:txBody>
      </p:sp>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152400" y="3181350"/>
            <a:ext cx="2103120" cy="1463040"/>
          </a:xfrm>
          <a:prstGeom prst="rect">
            <a:avLst/>
          </a:prstGeom>
          <a:ln>
            <a:noFill/>
          </a:ln>
          <a:effectLst>
            <a:outerShdw blurRad="190500" algn="tl" rotWithShape="0">
              <a:srgbClr val="000000">
                <a:alpha val="70000"/>
              </a:srgbClr>
            </a:outerShdw>
          </a:effectLst>
        </p:spPr>
      </p:pic>
      <p:pic>
        <p:nvPicPr>
          <p:cNvPr id="33" name="Picture 9" descr="images"/>
          <p:cNvPicPr>
            <a:picLocks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59480" y="3181350"/>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130904"/>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rotWithShape="1">
          <a:blip r:embed="rId8">
            <a:extLst>
              <a:ext uri="{28A0092B-C50C-407E-A947-70E740481C1C}">
                <a14:useLocalDpi xmlns:a14="http://schemas.microsoft.com/office/drawing/2010/main" val="0"/>
              </a:ext>
            </a:extLst>
          </a:blip>
          <a:srcRect t="7515" r="17014"/>
          <a:stretch/>
        </p:blipFill>
        <p:spPr bwMode="auto">
          <a:xfrm>
            <a:off x="6888480" y="3188881"/>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 Box 16"/>
          <p:cNvSpPr txBox="1">
            <a:spLocks noChangeArrowheads="1"/>
          </p:cNvSpPr>
          <p:nvPr/>
        </p:nvSpPr>
        <p:spPr bwMode="auto">
          <a:xfrm>
            <a:off x="152400" y="4629150"/>
            <a:ext cx="2103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rgbClr val="3333CC"/>
                </a:solidFill>
                <a:latin typeface=".VnTime" pitchFamily="34" charset="0"/>
              </a:defRPr>
            </a:lvl1pPr>
            <a:lvl2pPr marL="742950" indent="-285750">
              <a:defRPr sz="2000">
                <a:solidFill>
                  <a:srgbClr val="3333CC"/>
                </a:solidFill>
                <a:latin typeface=".VnTime" pitchFamily="34" charset="0"/>
              </a:defRPr>
            </a:lvl2pPr>
            <a:lvl3pPr marL="1143000" indent="-228600">
              <a:defRPr sz="2000">
                <a:solidFill>
                  <a:srgbClr val="3333CC"/>
                </a:solidFill>
                <a:latin typeface=".VnTime" pitchFamily="34" charset="0"/>
              </a:defRPr>
            </a:lvl3pPr>
            <a:lvl4pPr marL="1600200" indent="-228600">
              <a:defRPr sz="2000">
                <a:solidFill>
                  <a:srgbClr val="3333CC"/>
                </a:solidFill>
                <a:latin typeface=".VnTime" pitchFamily="34" charset="0"/>
              </a:defRPr>
            </a:lvl4pPr>
            <a:lvl5pPr marL="2057400" indent="-228600">
              <a:defRPr sz="2000">
                <a:solidFill>
                  <a:srgbClr val="3333CC"/>
                </a:solidFill>
                <a:latin typeface=".VnTime" pitchFamily="34" charset="0"/>
              </a:defRPr>
            </a:lvl5pPr>
            <a:lvl6pPr marL="2514600" indent="-228600" eaLnBrk="0" fontAlgn="base" hangingPunct="0">
              <a:spcBef>
                <a:spcPct val="0"/>
              </a:spcBef>
              <a:spcAft>
                <a:spcPct val="0"/>
              </a:spcAft>
              <a:defRPr sz="2000">
                <a:solidFill>
                  <a:srgbClr val="3333CC"/>
                </a:solidFill>
                <a:latin typeface=".VnTime" pitchFamily="34" charset="0"/>
              </a:defRPr>
            </a:lvl6pPr>
            <a:lvl7pPr marL="2971800" indent="-228600" eaLnBrk="0" fontAlgn="base" hangingPunct="0">
              <a:spcBef>
                <a:spcPct val="0"/>
              </a:spcBef>
              <a:spcAft>
                <a:spcPct val="0"/>
              </a:spcAft>
              <a:defRPr sz="2000">
                <a:solidFill>
                  <a:srgbClr val="3333CC"/>
                </a:solidFill>
                <a:latin typeface=".VnTime" pitchFamily="34" charset="0"/>
              </a:defRPr>
            </a:lvl7pPr>
            <a:lvl8pPr marL="3429000" indent="-228600" eaLnBrk="0" fontAlgn="base" hangingPunct="0">
              <a:spcBef>
                <a:spcPct val="0"/>
              </a:spcBef>
              <a:spcAft>
                <a:spcPct val="0"/>
              </a:spcAft>
              <a:defRPr sz="2000">
                <a:solidFill>
                  <a:srgbClr val="3333CC"/>
                </a:solidFill>
                <a:latin typeface=".VnTime" pitchFamily="34" charset="0"/>
              </a:defRPr>
            </a:lvl8pPr>
            <a:lvl9pPr marL="3886200" indent="-228600" eaLnBrk="0" fontAlgn="base" hangingPunct="0">
              <a:spcBef>
                <a:spcPct val="0"/>
              </a:spcBef>
              <a:spcAft>
                <a:spcPct val="0"/>
              </a:spcAft>
              <a:defRPr sz="2000">
                <a:solidFill>
                  <a:srgbClr val="3333CC"/>
                </a:solidFill>
                <a:latin typeface=".VnTime" pitchFamily="34" charset="0"/>
              </a:defRPr>
            </a:lvl9pPr>
          </a:lstStyle>
          <a:p>
            <a:pPr algn="ctr" eaLnBrk="1" hangingPunct="1">
              <a:spcBef>
                <a:spcPct val="50000"/>
              </a:spcBef>
            </a:pPr>
            <a:r>
              <a:rPr lang="en-US" altLang="en-US" sz="2400" b="1" smtClean="0">
                <a:solidFill>
                  <a:srgbClr val="0000FF"/>
                </a:solidFill>
                <a:latin typeface="Times New Roman" pitchFamily="18" charset="0"/>
              </a:rPr>
              <a:t>Thành phẩm</a:t>
            </a:r>
            <a:endParaRPr lang="en-US" altLang="en-US" sz="2400" b="1">
              <a:solidFill>
                <a:srgbClr val="0000FF"/>
              </a:solidFill>
              <a:latin typeface="Times New Roman" pitchFamily="18" charset="0"/>
            </a:endParaRPr>
          </a:p>
        </p:txBody>
      </p:sp>
      <p:sp>
        <p:nvSpPr>
          <p:cNvPr id="5" name="Right Arrow 4"/>
          <p:cNvSpPr/>
          <p:nvPr/>
        </p:nvSpPr>
        <p:spPr>
          <a:xfrm>
            <a:off x="2590800" y="1434782"/>
            <a:ext cx="637067" cy="87034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5916133" y="1434782"/>
            <a:ext cx="637067" cy="87034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800000">
            <a:off x="2514601" y="3485228"/>
            <a:ext cx="637067" cy="87034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5839934" y="3486150"/>
            <a:ext cx="637067" cy="87034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5400000">
            <a:off x="7763487" y="2470795"/>
            <a:ext cx="430972" cy="87034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43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up)">
                                      <p:cBhvr>
                                        <p:cTn id="43" dur="500"/>
                                        <p:tgtEl>
                                          <p:spTgt spid="41"/>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up)">
                                      <p:cBhvr>
                                        <p:cTn id="47" dur="500"/>
                                        <p:tgtEl>
                                          <p:spTgt spid="1027"/>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right)">
                                      <p:cBhvr>
                                        <p:cTn id="56" dur="500"/>
                                        <p:tgtEl>
                                          <p:spTgt spid="40"/>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right)">
                                      <p:cBhvr>
                                        <p:cTn id="60" dur="500"/>
                                        <p:tgtEl>
                                          <p:spTgt spid="33"/>
                                        </p:tgtEl>
                                      </p:cBhvr>
                                    </p:animEffect>
                                  </p:childTnLst>
                                </p:cTn>
                              </p:par>
                            </p:childTnLst>
                          </p:cTn>
                        </p:par>
                        <p:par>
                          <p:cTn id="61" fill="hold">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righ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right)">
                                      <p:cBhvr>
                                        <p:cTn id="69" dur="500"/>
                                        <p:tgtEl>
                                          <p:spTgt spid="39"/>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right)">
                                      <p:cBhvr>
                                        <p:cTn id="73" dur="500"/>
                                        <p:tgtEl>
                                          <p:spTgt spid="2"/>
                                        </p:tgtEl>
                                      </p:cBhvr>
                                    </p:animEffect>
                                  </p:childTnLst>
                                </p:cTn>
                              </p:par>
                            </p:childTnLst>
                          </p:cTn>
                        </p:par>
                        <p:par>
                          <p:cTn id="74" fill="hold">
                            <p:stCondLst>
                              <p:cond delay="1000"/>
                            </p:stCondLst>
                            <p:childTnLst>
                              <p:par>
                                <p:cTn id="75" presetID="22" presetClass="entr" presetSubtype="2"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right)">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28" grpId="0"/>
      <p:bldP spid="32" grpId="0"/>
      <p:bldP spid="36" grpId="0"/>
      <p:bldP spid="5" grpId="0" animBg="1"/>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0" y="43542"/>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300" b="1">
                      <a:solidFill>
                        <a:schemeClr val="bg1"/>
                      </a:solidFill>
                      <a:latin typeface="Times New Roman" pitchFamily="18" charset="0"/>
                      <a:cs typeface="Times New Roman" pitchFamily="18" charset="0"/>
                    </a:rPr>
                    <a:t>Hoạt động 2: </a:t>
                  </a:r>
                  <a:r>
                    <a:rPr lang="en-US" sz="2300" b="1">
                      <a:solidFill>
                        <a:srgbClr val="FFFF00"/>
                      </a:solidFill>
                      <a:latin typeface="Arial" pitchFamily="34" charset="0"/>
                      <a:cs typeface="Arial" pitchFamily="34" charset="0"/>
                    </a:rPr>
                    <a:t>Công dụng của gạch, ngói và cách làm gạch, ngói</a:t>
                  </a:r>
                  <a:endParaRPr lang="en-US" sz="23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grpSp>
        <p:nvGrpSpPr>
          <p:cNvPr id="4" name="Group 3"/>
          <p:cNvGrpSpPr/>
          <p:nvPr/>
        </p:nvGrpSpPr>
        <p:grpSpPr>
          <a:xfrm>
            <a:off x="304800" y="1047750"/>
            <a:ext cx="8610600" cy="3581400"/>
            <a:chOff x="304800" y="1047750"/>
            <a:chExt cx="8610600" cy="3581400"/>
          </a:xfrm>
        </p:grpSpPr>
        <p:sp>
          <p:nvSpPr>
            <p:cNvPr id="19" name="Horizontal Scroll 18"/>
            <p:cNvSpPr/>
            <p:nvPr/>
          </p:nvSpPr>
          <p:spPr>
            <a:xfrm>
              <a:off x="304800" y="1047750"/>
              <a:ext cx="8610600" cy="3581400"/>
            </a:xfrm>
            <a:prstGeom prst="horizontalScroll">
              <a:avLst>
                <a:gd name="adj" fmla="val 5528"/>
              </a:avLst>
            </a:prstGeom>
            <a:solidFill>
              <a:srgbClr val="FF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2000" y="1407094"/>
              <a:ext cx="7924800" cy="2862322"/>
            </a:xfrm>
            <a:prstGeom prst="rect">
              <a:avLst/>
            </a:prstGeom>
          </p:spPr>
          <p:txBody>
            <a:bodyPr wrap="square">
              <a:spAutoFit/>
            </a:bodyPr>
            <a:lstStyle/>
            <a:p>
              <a:pPr algn="just"/>
              <a:r>
                <a:rPr lang="en-US" sz="3600" b="1" smtClean="0">
                  <a:solidFill>
                    <a:srgbClr val="0000FF"/>
                  </a:solidFill>
                  <a:latin typeface="Times New Roman" pitchFamily="18" charset="0"/>
                  <a:cs typeface="Times New Roman" pitchFamily="18" charset="0"/>
                </a:rPr>
                <a:t>Gạch, ngói được làm từ đất sét trộn lẫn với nước, nhào thật kĩ rồi cho vào khuôn đóng gạch thành viên. Sau đó cho ra phơi khô rồi cho vào lò nung ở nhiệt độ cao.</a:t>
              </a:r>
              <a:endParaRPr lang="en-US" sz="3600" b="1">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3155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999" y="960113"/>
            <a:ext cx="1981201" cy="1243347"/>
          </a:xfrm>
          <a:prstGeom prst="rect">
            <a:avLst/>
          </a:prstGeom>
        </p:spPr>
      </p:pic>
      <p:sp>
        <p:nvSpPr>
          <p:cNvPr id="6" name="Rectangle 5"/>
          <p:cNvSpPr>
            <a:spLocks noChangeArrowheads="1"/>
          </p:cNvSpPr>
          <p:nvPr/>
        </p:nvSpPr>
        <p:spPr bwMode="auto">
          <a:xfrm>
            <a:off x="629308" y="2596575"/>
            <a:ext cx="8209892" cy="584775"/>
          </a:xfrm>
          <a:prstGeom prst="rect">
            <a:avLst/>
          </a:prstGeom>
          <a:noFill/>
          <a:ln>
            <a:noFill/>
          </a:ln>
        </p:spPr>
        <p:txBody>
          <a:bodyPr wrap="square" lIns="0" rIns="0">
            <a:spAutoFit/>
          </a:bodyPr>
          <a:lstStyle/>
          <a:p>
            <a:pPr marL="281944" indent="-281944" eaLnBrk="0" hangingPunct="0"/>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smtClean="0">
                <a:solidFill>
                  <a:srgbClr val="0000FF"/>
                </a:solidFill>
                <a:latin typeface="Times New Roman" pitchFamily="18" charset="0"/>
                <a:cs typeface="Times New Roman" pitchFamily="18" charset="0"/>
                <a:sym typeface="Wingdings"/>
              </a:rPr>
              <a:t> </a:t>
            </a:r>
            <a:r>
              <a:rPr lang="en-US" sz="3200" b="1" smtClean="0">
                <a:solidFill>
                  <a:srgbClr val="0000FF"/>
                </a:solidFill>
                <a:latin typeface="Times New Roman" pitchFamily="18" charset="0"/>
                <a:cs typeface="Times New Roman" pitchFamily="18" charset="0"/>
              </a:rPr>
              <a:t>Ngồi học ngay ngắn, ở nơi đầy đủ ánh sáng.</a:t>
            </a:r>
            <a:endParaRPr lang="en-US" sz="3200" b="1">
              <a:solidFill>
                <a:srgbClr val="0000FF"/>
              </a:solidFill>
              <a:latin typeface="Times New Roman" pitchFamily="18" charset="0"/>
              <a:cs typeface="Times New Roman" pitchFamily="18" charset="0"/>
            </a:endParaRPr>
          </a:p>
        </p:txBody>
      </p:sp>
      <p:sp>
        <p:nvSpPr>
          <p:cNvPr id="17" name="Rectangle 16"/>
          <p:cNvSpPr/>
          <p:nvPr/>
        </p:nvSpPr>
        <p:spPr>
          <a:xfrm>
            <a:off x="1871725" y="57150"/>
            <a:ext cx="544572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en-US" sz="3600" b="1" spc="50" smtClean="0">
                <a:ln w="11430"/>
                <a:solidFill>
                  <a:srgbClr val="FF0000"/>
                </a:solidFill>
                <a:latin typeface="Times New Roman"/>
              </a:rPr>
              <a:t>Những điều em cần lưu ý:</a:t>
            </a:r>
            <a:endParaRPr lang="en-US" sz="3600" b="1" spc="50">
              <a:ln w="11430"/>
              <a:solidFill>
                <a:srgbClr val="FF0000"/>
              </a:solidFill>
              <a:latin typeface="Times New Roman"/>
            </a:endParaRPr>
          </a:p>
        </p:txBody>
      </p:sp>
      <p:sp>
        <p:nvSpPr>
          <p:cNvPr id="14" name="Rectangle 13"/>
          <p:cNvSpPr>
            <a:spLocks noChangeArrowheads="1"/>
          </p:cNvSpPr>
          <p:nvPr/>
        </p:nvSpPr>
        <p:spPr bwMode="auto">
          <a:xfrm>
            <a:off x="629306" y="3206175"/>
            <a:ext cx="6934199" cy="584775"/>
          </a:xfrm>
          <a:prstGeom prst="rect">
            <a:avLst/>
          </a:prstGeom>
          <a:noFill/>
          <a:ln>
            <a:noFill/>
          </a:ln>
        </p:spPr>
        <p:txBody>
          <a:bodyPr wrap="square" lIns="0" rIns="0">
            <a:spAutoFit/>
          </a:bodyPr>
          <a:lstStyle/>
          <a:p>
            <a:pPr marL="281944" indent="-281944" eaLnBrk="0" hangingPunct="0"/>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smtClean="0">
                <a:solidFill>
                  <a:srgbClr val="0000FF"/>
                </a:solidFill>
                <a:latin typeface="Times New Roman" pitchFamily="18" charset="0"/>
                <a:cs typeface="Times New Roman" pitchFamily="18" charset="0"/>
                <a:sym typeface="Wingdings"/>
              </a:rPr>
              <a:t> K</a:t>
            </a:r>
            <a:r>
              <a:rPr lang="en-US" sz="3200" b="1" smtClean="0">
                <a:solidFill>
                  <a:srgbClr val="0000FF"/>
                </a:solidFill>
                <a:latin typeface="Times New Roman" pitchFamily="18" charset="0"/>
                <a:cs typeface="Times New Roman" pitchFamily="18" charset="0"/>
              </a:rPr>
              <a:t>hông ngồi quá gần màn hình ti vi.</a:t>
            </a:r>
            <a:endParaRPr lang="en-US" sz="3200" b="1">
              <a:solidFill>
                <a:srgbClr val="0000FF"/>
              </a:solidFill>
              <a:latin typeface="Times New Roman" pitchFamily="18" charset="0"/>
              <a:cs typeface="Times New Roman" pitchFamily="18" charset="0"/>
            </a:endParaRPr>
          </a:p>
        </p:txBody>
      </p:sp>
      <p:sp>
        <p:nvSpPr>
          <p:cNvPr id="15" name="Rectangle 14"/>
          <p:cNvSpPr>
            <a:spLocks noChangeArrowheads="1"/>
          </p:cNvSpPr>
          <p:nvPr/>
        </p:nvSpPr>
        <p:spPr bwMode="auto">
          <a:xfrm>
            <a:off x="629306" y="3856732"/>
            <a:ext cx="7696200" cy="1077218"/>
          </a:xfrm>
          <a:prstGeom prst="rect">
            <a:avLst/>
          </a:prstGeom>
          <a:noFill/>
          <a:ln>
            <a:noFill/>
          </a:ln>
        </p:spPr>
        <p:txBody>
          <a:bodyPr wrap="square" lIns="0" rIns="0">
            <a:spAutoFit/>
          </a:bodyPr>
          <a:lstStyle/>
          <a:p>
            <a:pPr marL="281944" indent="-281944" eaLnBrk="0" hangingPunct="0"/>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smtClean="0">
                <a:solidFill>
                  <a:srgbClr val="0000FF"/>
                </a:solidFill>
                <a:latin typeface="Times New Roman" pitchFamily="18" charset="0"/>
                <a:cs typeface="Times New Roman" pitchFamily="18" charset="0"/>
                <a:sym typeface="Wingdings"/>
              </a:rPr>
              <a:t> Tập trung nghe giảng và thực hiện các  </a:t>
            </a:r>
          </a:p>
          <a:p>
            <a:pPr marL="281944" indent="-281944" eaLnBrk="0" hangingPunct="0"/>
            <a:r>
              <a:rPr lang="en-US" sz="3200" b="1" smtClean="0">
                <a:solidFill>
                  <a:srgbClr val="0000FF"/>
                </a:solidFill>
                <a:latin typeface="Times New Roman" pitchFamily="18" charset="0"/>
                <a:cs typeface="Times New Roman" pitchFamily="18" charset="0"/>
                <a:sym typeface="Wingdings"/>
              </a:rPr>
              <a:t>     nhiệm vụ của bài học.</a:t>
            </a:r>
            <a:endParaRPr lang="en-US" sz="3200" b="1">
              <a:solidFill>
                <a:srgbClr val="0000FF"/>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42333">
            <a:off x="6917940" y="1206881"/>
            <a:ext cx="606422" cy="8389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1" y="757200"/>
            <a:ext cx="1240038" cy="17383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643686">
            <a:off x="2791896" y="1401557"/>
            <a:ext cx="1380937" cy="78051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18786">
            <a:off x="4049570" y="1503932"/>
            <a:ext cx="1090030" cy="575761"/>
          </a:xfrm>
          <a:prstGeom prst="rect">
            <a:avLst/>
          </a:prstGeom>
        </p:spPr>
      </p:pic>
      <p:sp>
        <p:nvSpPr>
          <p:cNvPr id="24"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Tree>
    <p:extLst>
      <p:ext uri="{BB962C8B-B14F-4D97-AF65-F5344CB8AC3E}">
        <p14:creationId xmlns:p14="http://schemas.microsoft.com/office/powerpoint/2010/main" val="442988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079" name="Picture 11" descr="Bo hoa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79533"/>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 name="Group 8"/>
          <p:cNvGrpSpPr/>
          <p:nvPr/>
        </p:nvGrpSpPr>
        <p:grpSpPr>
          <a:xfrm>
            <a:off x="8937172" y="536122"/>
            <a:ext cx="76200" cy="3853541"/>
            <a:chOff x="8937172" y="547008"/>
            <a:chExt cx="76200" cy="3853541"/>
          </a:xfrm>
        </p:grpSpPr>
        <p:sp>
          <p:nvSpPr>
            <p:cNvPr id="2071" name="Line 7"/>
            <p:cNvSpPr>
              <a:spLocks noChangeShapeType="1"/>
            </p:cNvSpPr>
            <p:nvPr/>
          </p:nvSpPr>
          <p:spPr bwMode="auto">
            <a:xfrm>
              <a:off x="8937172" y="547008"/>
              <a:ext cx="0" cy="373252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9013372" y="650974"/>
              <a:ext cx="0" cy="374957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nvGrpSpPr>
          <p:cNvPr id="10" name="Group 9"/>
          <p:cNvGrpSpPr/>
          <p:nvPr/>
        </p:nvGrpSpPr>
        <p:grpSpPr>
          <a:xfrm>
            <a:off x="119744" y="49694"/>
            <a:ext cx="76200" cy="4218950"/>
            <a:chOff x="119744" y="49694"/>
            <a:chExt cx="76200" cy="4218950"/>
          </a:xfrm>
        </p:grpSpPr>
        <p:sp>
          <p:nvSpPr>
            <p:cNvPr id="30" name="Line 7"/>
            <p:cNvSpPr>
              <a:spLocks noChangeShapeType="1"/>
            </p:cNvSpPr>
            <p:nvPr/>
          </p:nvSpPr>
          <p:spPr bwMode="auto">
            <a:xfrm rot="10800000">
              <a:off x="195944" y="214176"/>
              <a:ext cx="0" cy="395777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19744" y="49694"/>
              <a:ext cx="0" cy="421895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3"/>
          <p:cNvGrpSpPr/>
          <p:nvPr/>
        </p:nvGrpSpPr>
        <p:grpSpPr>
          <a:xfrm>
            <a:off x="40244" y="106758"/>
            <a:ext cx="8956157" cy="74763"/>
            <a:chOff x="40244" y="106758"/>
            <a:chExt cx="8956157" cy="74763"/>
          </a:xfrm>
        </p:grpSpPr>
        <p:sp>
          <p:nvSpPr>
            <p:cNvPr id="33" name="Line 7"/>
            <p:cNvSpPr>
              <a:spLocks noChangeShapeType="1"/>
            </p:cNvSpPr>
            <p:nvPr/>
          </p:nvSpPr>
          <p:spPr bwMode="auto">
            <a:xfrm rot="5400000">
              <a:off x="4627979" y="-4186901"/>
              <a:ext cx="0" cy="873684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4435753" y="-4288751"/>
              <a:ext cx="0" cy="8791017"/>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81001" y="4935387"/>
            <a:ext cx="8305799" cy="88370"/>
            <a:chOff x="381001" y="4935387"/>
            <a:chExt cx="8305799" cy="88370"/>
          </a:xfrm>
        </p:grpSpPr>
        <p:sp>
          <p:nvSpPr>
            <p:cNvPr id="40" name="Line 7"/>
            <p:cNvSpPr>
              <a:spLocks noChangeShapeType="1"/>
            </p:cNvSpPr>
            <p:nvPr/>
          </p:nvSpPr>
          <p:spPr bwMode="auto">
            <a:xfrm rot="16200000">
              <a:off x="4640263" y="888850"/>
              <a:ext cx="0" cy="809307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4462502" y="942256"/>
              <a:ext cx="0" cy="816300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9" name="Picture 11" descr="Bo hoa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279532"/>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66944">
            <a:off x="8569810" y="-25286"/>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983469"/>
            <a:ext cx="2344321" cy="951918"/>
          </a:xfrm>
          <a:prstGeom prst="rect">
            <a:avLst/>
          </a:prstGeom>
        </p:spPr>
      </p:pic>
      <p:grpSp>
        <p:nvGrpSpPr>
          <p:cNvPr id="35" name="Group 34"/>
          <p:cNvGrpSpPr/>
          <p:nvPr/>
        </p:nvGrpSpPr>
        <p:grpSpPr>
          <a:xfrm>
            <a:off x="685801" y="3257550"/>
            <a:ext cx="8000999" cy="584775"/>
            <a:chOff x="609600" y="2444175"/>
            <a:chExt cx="8526461" cy="584775"/>
          </a:xfrm>
        </p:grpSpPr>
        <p:sp>
          <p:nvSpPr>
            <p:cNvPr id="36" name="Rectangle 35"/>
            <p:cNvSpPr>
              <a:spLocks noChangeArrowheads="1"/>
            </p:cNvSpPr>
            <p:nvPr/>
          </p:nvSpPr>
          <p:spPr bwMode="auto">
            <a:xfrm>
              <a:off x="1086507" y="2444175"/>
              <a:ext cx="8049554" cy="584775"/>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3: </a:t>
              </a:r>
              <a:r>
                <a:rPr lang="en-US" sz="3200" b="1" smtClean="0">
                  <a:solidFill>
                    <a:srgbClr val="0000FF"/>
                  </a:solidFill>
                  <a:latin typeface="Arial"/>
                  <a:cs typeface="Times New Roman" pitchFamily="18" charset="0"/>
                </a:rPr>
                <a:t>Tính chất của gạch, ngói.</a:t>
              </a:r>
              <a:endParaRPr lang="en-US" sz="3200" b="1">
                <a:solidFill>
                  <a:srgbClr val="0000FF"/>
                </a:solidFill>
                <a:latin typeface="Arial"/>
                <a:cs typeface="Times New Roman" pitchFamily="18" charset="0"/>
              </a:endParaRPr>
            </a:p>
          </p:txBody>
        </p:sp>
        <p:pic>
          <p:nvPicPr>
            <p:cNvPr id="37"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p:nvPr/>
        </p:nvGrpSpPr>
        <p:grpSpPr>
          <a:xfrm>
            <a:off x="685801" y="1276350"/>
            <a:ext cx="6096000" cy="584775"/>
            <a:chOff x="609600" y="2444175"/>
            <a:chExt cx="6096000" cy="584775"/>
          </a:xfrm>
        </p:grpSpPr>
        <p:sp>
          <p:nvSpPr>
            <p:cNvPr id="45" name="Rectangle 44"/>
            <p:cNvSpPr>
              <a:spLocks noChangeArrowheads="1"/>
            </p:cNvSpPr>
            <p:nvPr/>
          </p:nvSpPr>
          <p:spPr bwMode="auto">
            <a:xfrm>
              <a:off x="1086508" y="2444175"/>
              <a:ext cx="5619092" cy="584775"/>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1: </a:t>
              </a:r>
              <a:r>
                <a:rPr lang="en-US" sz="3200" b="1" smtClean="0">
                  <a:solidFill>
                    <a:srgbClr val="0000FF"/>
                  </a:solidFill>
                  <a:latin typeface="Arial"/>
                  <a:cs typeface="Times New Roman" pitchFamily="18" charset="0"/>
                </a:rPr>
                <a:t>Một </a:t>
              </a:r>
              <a:r>
                <a:rPr lang="en-US" sz="3200" b="1">
                  <a:solidFill>
                    <a:srgbClr val="0000FF"/>
                  </a:solidFill>
                  <a:latin typeface="Arial"/>
                  <a:cs typeface="Times New Roman" pitchFamily="18" charset="0"/>
                </a:rPr>
                <a:t>số đồ </a:t>
              </a:r>
              <a:r>
                <a:rPr lang="en-US" sz="3200" b="1" smtClean="0">
                  <a:solidFill>
                    <a:srgbClr val="0000FF"/>
                  </a:solidFill>
                  <a:latin typeface="Arial"/>
                  <a:cs typeface="Times New Roman" pitchFamily="18" charset="0"/>
                </a:rPr>
                <a:t>gốm.</a:t>
              </a:r>
            </a:p>
          </p:txBody>
        </p:sp>
        <p:pic>
          <p:nvPicPr>
            <p:cNvPr id="46"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Rectangle 46"/>
          <p:cNvSpPr/>
          <p:nvPr/>
        </p:nvSpPr>
        <p:spPr>
          <a:xfrm>
            <a:off x="1066800" y="401419"/>
            <a:ext cx="7181191"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GỐM XÂY DỰNG: GẠCH, NGÓI</a:t>
            </a:r>
            <a:endParaRPr lang="en-US" sz="3600" b="1" cap="none"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endParaRPr>
          </a:p>
        </p:txBody>
      </p:sp>
      <p:grpSp>
        <p:nvGrpSpPr>
          <p:cNvPr id="48" name="Group 47"/>
          <p:cNvGrpSpPr/>
          <p:nvPr/>
        </p:nvGrpSpPr>
        <p:grpSpPr>
          <a:xfrm>
            <a:off x="685800" y="2038350"/>
            <a:ext cx="8145462" cy="1077218"/>
            <a:chOff x="609600" y="2444175"/>
            <a:chExt cx="8145462" cy="1077218"/>
          </a:xfrm>
        </p:grpSpPr>
        <p:sp>
          <p:nvSpPr>
            <p:cNvPr id="49" name="Rectangle 48"/>
            <p:cNvSpPr>
              <a:spLocks noChangeArrowheads="1"/>
            </p:cNvSpPr>
            <p:nvPr/>
          </p:nvSpPr>
          <p:spPr bwMode="auto">
            <a:xfrm>
              <a:off x="1086508" y="2444175"/>
              <a:ext cx="7668554" cy="1077218"/>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2: </a:t>
              </a:r>
              <a:r>
                <a:rPr lang="en-US" sz="3200" b="1" smtClean="0">
                  <a:solidFill>
                    <a:srgbClr val="0000FF"/>
                  </a:solidFill>
                  <a:latin typeface="Arial"/>
                  <a:cs typeface="Times New Roman" pitchFamily="18" charset="0"/>
                </a:rPr>
                <a:t>Công dụng của gạch, ngói </a:t>
              </a:r>
            </a:p>
            <a:p>
              <a:pPr marL="281944" indent="-281944"/>
              <a:r>
                <a:rPr lang="en-US" sz="3200" b="1">
                  <a:solidFill>
                    <a:srgbClr val="0000FF"/>
                  </a:solidFill>
                  <a:latin typeface="Arial"/>
                  <a:cs typeface="Times New Roman" pitchFamily="18" charset="0"/>
                </a:rPr>
                <a:t> </a:t>
              </a:r>
              <a:r>
                <a:rPr lang="en-US" sz="3200" b="1" smtClean="0">
                  <a:solidFill>
                    <a:srgbClr val="0000FF"/>
                  </a:solidFill>
                  <a:latin typeface="Arial"/>
                  <a:cs typeface="Times New Roman" pitchFamily="18" charset="0"/>
                </a:rPr>
                <a:t>                    và cách làm gạch, ngói.</a:t>
              </a:r>
              <a:endParaRPr lang="en-US" sz="3200" b="1">
                <a:solidFill>
                  <a:srgbClr val="0000FF"/>
                </a:solidFill>
                <a:latin typeface="Arial"/>
                <a:cs typeface="Times New Roman" pitchFamily="18" charset="0"/>
              </a:endParaRPr>
            </a:p>
          </p:txBody>
        </p:sp>
        <p:pic>
          <p:nvPicPr>
            <p:cNvPr id="50"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8843667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5" presetClass="emph" presetSubtype="0" repeatCount="3000" fill="hold" nodeType="afterEffect">
                                  <p:stCondLst>
                                    <p:cond delay="0"/>
                                  </p:stCondLst>
                                  <p:childTnLst>
                                    <p:anim calcmode="discrete" valueType="str">
                                      <p:cBhvr>
                                        <p:cTn id="11" dur="500" fill="hold"/>
                                        <p:tgtEl>
                                          <p:spTgt spid="3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9144000" cy="5143500"/>
            <a:chOff x="0" y="0"/>
            <a:chExt cx="9144000" cy="5143500"/>
          </a:xfrm>
        </p:grpSpPr>
        <p:grpSp>
          <p:nvGrpSpPr>
            <p:cNvPr id="22" name="Group 21"/>
            <p:cNvGrpSpPr/>
            <p:nvPr/>
          </p:nvGrpSpPr>
          <p:grpSpPr>
            <a:xfrm>
              <a:off x="0" y="49694"/>
              <a:ext cx="9144000" cy="486428"/>
              <a:chOff x="0" y="49694"/>
              <a:chExt cx="9144000" cy="486428"/>
            </a:xfrm>
          </p:grpSpPr>
          <p:grpSp>
            <p:nvGrpSpPr>
              <p:cNvPr id="24" name="Group 23"/>
              <p:cNvGrpSpPr/>
              <p:nvPr/>
            </p:nvGrpSpPr>
            <p:grpSpPr>
              <a:xfrm>
                <a:off x="0" y="49694"/>
                <a:ext cx="9144000" cy="486428"/>
                <a:chOff x="0" y="49694"/>
                <a:chExt cx="9144000" cy="486428"/>
              </a:xfrm>
            </p:grpSpPr>
            <p:sp>
              <p:nvSpPr>
                <p:cNvPr id="26" name="Rectangle 25"/>
                <p:cNvSpPr/>
                <p:nvPr/>
              </p:nvSpPr>
              <p:spPr>
                <a:xfrm>
                  <a:off x="0" y="49694"/>
                  <a:ext cx="9144000" cy="486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Box 30"/>
              <p:cNvSpPr txBox="1">
                <a:spLocks noChangeArrowheads="1"/>
              </p:cNvSpPr>
              <p:nvPr/>
            </p:nvSpPr>
            <p:spPr bwMode="auto">
              <a:xfrm>
                <a:off x="0" y="5306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smtClean="0">
                    <a:latin typeface="Times New Roman" pitchFamily="18" charset="0"/>
                    <a:cs typeface="Times New Roman" pitchFamily="18" charset="0"/>
                  </a:rPr>
                  <a:t>Hoạt động 3: </a:t>
                </a:r>
                <a:r>
                  <a:rPr lang="en-US" sz="2400" b="1" smtClean="0">
                    <a:solidFill>
                      <a:srgbClr val="FF0000"/>
                    </a:solidFill>
                    <a:latin typeface="Arial" pitchFamily="34" charset="0"/>
                    <a:cs typeface="Arial" pitchFamily="34" charset="0"/>
                  </a:rPr>
                  <a:t>Tính chất của gạch, ngói</a:t>
                </a:r>
                <a:endParaRPr lang="en-US" sz="2400" b="1">
                  <a:solidFill>
                    <a:srgbClr val="FF0000"/>
                  </a:solidFill>
                  <a:latin typeface="Arial" pitchFamily="34" charset="0"/>
                  <a:cs typeface="Arial" pitchFamily="34" charset="0"/>
                </a:endParaRPr>
              </a:p>
            </p:txBody>
          </p:sp>
        </p:gr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sp>
        <p:nvSpPr>
          <p:cNvPr id="13" name="Text Box 30"/>
          <p:cNvSpPr txBox="1">
            <a:spLocks noChangeArrowheads="1"/>
          </p:cNvSpPr>
          <p:nvPr/>
        </p:nvSpPr>
        <p:spPr bwMode="auto">
          <a:xfrm>
            <a:off x="152400" y="586085"/>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400" b="1" smtClean="0">
                <a:solidFill>
                  <a:srgbClr val="FF0000"/>
                </a:solidFill>
                <a:latin typeface="Arial" pitchFamily="34" charset="0"/>
                <a:cs typeface="Arial" pitchFamily="34" charset="0"/>
              </a:rPr>
              <a:t> Thực hành thí nghiệm sau:</a:t>
            </a:r>
            <a:endParaRPr lang="en-US" sz="2400" b="1">
              <a:solidFill>
                <a:srgbClr val="FF0000"/>
              </a:solidFill>
              <a:latin typeface="Arial" pitchFamily="34" charset="0"/>
              <a:cs typeface="Arial"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7237458"/>
              </p:ext>
            </p:extLst>
          </p:nvPr>
        </p:nvGraphicFramePr>
        <p:xfrm>
          <a:off x="152401" y="1123950"/>
          <a:ext cx="8839199" cy="2895600"/>
        </p:xfrm>
        <a:graphic>
          <a:graphicData uri="http://schemas.openxmlformats.org/drawingml/2006/table">
            <a:tbl>
              <a:tblPr firstRow="1" bandRow="1">
                <a:tableStyleId>{00A15C55-8517-42AA-B614-E9B94910E393}</a:tableStyleId>
              </a:tblPr>
              <a:tblGrid>
                <a:gridCol w="1895987"/>
                <a:gridCol w="2523612"/>
                <a:gridCol w="4419600"/>
              </a:tblGrid>
              <a:tr h="536597">
                <a:tc>
                  <a:txBody>
                    <a:bodyPr/>
                    <a:lstStyle/>
                    <a:p>
                      <a:endParaRPr lang="en-US">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359003">
                <a:tc>
                  <a:txBody>
                    <a:bodyPr/>
                    <a:lstStyle/>
                    <a:p>
                      <a:endParaRPr lang="en-US" sz="2800">
                        <a:ln>
                          <a:solidFill>
                            <a:schemeClr val="tx1"/>
                          </a:solidFill>
                        </a:ln>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c>
                  <a:txBody>
                    <a:bodyPr/>
                    <a:lstStyle/>
                    <a:p>
                      <a:endParaRPr lang="en-US">
                        <a:ln>
                          <a:solidFill>
                            <a:schemeClr val="tx1"/>
                          </a:solidFill>
                        </a:ln>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9FF"/>
                    </a:solidFill>
                  </a:tcPr>
                </a:tc>
              </a:tr>
            </a:tbl>
          </a:graphicData>
        </a:graphic>
      </p:graphicFrame>
      <p:sp>
        <p:nvSpPr>
          <p:cNvPr id="30" name="TextBox 9"/>
          <p:cNvSpPr txBox="1">
            <a:spLocks noChangeArrowheads="1"/>
          </p:cNvSpPr>
          <p:nvPr/>
        </p:nvSpPr>
        <p:spPr bwMode="auto">
          <a:xfrm>
            <a:off x="262268" y="1192795"/>
            <a:ext cx="1676400" cy="400110"/>
          </a:xfrm>
          <a:prstGeom prst="rect">
            <a:avLst/>
          </a:prstGeom>
          <a:noFill/>
          <a:ln>
            <a:noFill/>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lang="en-US" sz="2600" b="1" smtClean="0">
                <a:solidFill>
                  <a:srgbClr val="005800"/>
                </a:solidFill>
                <a:latin typeface="Times New Roman" pitchFamily="18" charset="0"/>
              </a:rPr>
              <a:t>Thí nghiệm</a:t>
            </a:r>
            <a:endParaRPr kumimoji="0" lang="en-US" sz="2600" b="1" i="0" u="none" strike="noStrike" cap="none" normalizeH="0" baseline="0" smtClean="0">
              <a:ln>
                <a:noFill/>
              </a:ln>
              <a:solidFill>
                <a:srgbClr val="005800"/>
              </a:solidFill>
              <a:latin typeface="Arial" pitchFamily="34" charset="0"/>
            </a:endParaRPr>
          </a:p>
        </p:txBody>
      </p:sp>
      <p:sp>
        <p:nvSpPr>
          <p:cNvPr id="31" name="TextBox 30"/>
          <p:cNvSpPr txBox="1"/>
          <p:nvPr/>
        </p:nvSpPr>
        <p:spPr>
          <a:xfrm>
            <a:off x="196700" y="1623358"/>
            <a:ext cx="1815193" cy="1938992"/>
          </a:xfrm>
          <a:prstGeom prst="rect">
            <a:avLst/>
          </a:prstGeom>
          <a:noFill/>
        </p:spPr>
        <p:txBody>
          <a:bodyPr wrap="square" rtlCol="0">
            <a:spAutoFit/>
          </a:bodyPr>
          <a:lstStyle/>
          <a:p>
            <a:pPr algn="just"/>
            <a:r>
              <a:rPr lang="en-US" altLang="en-US" sz="3000" b="1">
                <a:solidFill>
                  <a:srgbClr val="0000FF"/>
                </a:solidFill>
                <a:latin typeface="Times New Roman" pitchFamily="18" charset="0"/>
                <a:cs typeface="Times New Roman" pitchFamily="18" charset="0"/>
              </a:rPr>
              <a:t>Thả viên gạch hoặc ngói khô vào nước.</a:t>
            </a:r>
            <a:endParaRPr lang="en-US" sz="3000">
              <a:ln>
                <a:solidFill>
                  <a:schemeClr val="tx1"/>
                </a:solidFill>
              </a:ln>
            </a:endParaRPr>
          </a:p>
        </p:txBody>
      </p:sp>
      <p:sp>
        <p:nvSpPr>
          <p:cNvPr id="32" name="TextBox 31"/>
          <p:cNvSpPr txBox="1"/>
          <p:nvPr/>
        </p:nvSpPr>
        <p:spPr>
          <a:xfrm>
            <a:off x="2133600" y="1657350"/>
            <a:ext cx="2286000" cy="2400657"/>
          </a:xfrm>
          <a:prstGeom prst="rect">
            <a:avLst/>
          </a:prstGeom>
          <a:noFill/>
        </p:spPr>
        <p:txBody>
          <a:bodyPr wrap="square" rtlCol="0">
            <a:spAutoFit/>
          </a:bodyPr>
          <a:lstStyle/>
          <a:p>
            <a:pPr algn="just"/>
            <a:r>
              <a:rPr lang="en-US" altLang="en-US" sz="3000" b="1" smtClean="0">
                <a:solidFill>
                  <a:srgbClr val="0000FF"/>
                </a:solidFill>
                <a:latin typeface="Times New Roman" pitchFamily="18" charset="0"/>
                <a:cs typeface="Times New Roman" pitchFamily="18" charset="0"/>
              </a:rPr>
              <a:t>Có </a:t>
            </a:r>
            <a:r>
              <a:rPr lang="en-US" altLang="en-US" sz="3000" b="1">
                <a:solidFill>
                  <a:srgbClr val="0000FF"/>
                </a:solidFill>
                <a:latin typeface="Times New Roman" pitchFamily="18" charset="0"/>
                <a:cs typeface="Times New Roman" pitchFamily="18" charset="0"/>
              </a:rPr>
              <a:t>nhiều bọt nhỏ từ mảnh  gạch, ngói  nổi lên </a:t>
            </a:r>
            <a:r>
              <a:rPr lang="en-US" altLang="en-US" sz="3000" b="1" smtClean="0">
                <a:solidFill>
                  <a:srgbClr val="0000FF"/>
                </a:solidFill>
                <a:latin typeface="Times New Roman" pitchFamily="18" charset="0"/>
                <a:cs typeface="Times New Roman" pitchFamily="18" charset="0"/>
              </a:rPr>
              <a:t>trên mặt </a:t>
            </a:r>
            <a:r>
              <a:rPr lang="en-US" altLang="en-US" sz="3000" b="1">
                <a:solidFill>
                  <a:srgbClr val="0000FF"/>
                </a:solidFill>
                <a:latin typeface="Times New Roman" pitchFamily="18" charset="0"/>
                <a:cs typeface="Times New Roman" pitchFamily="18" charset="0"/>
              </a:rPr>
              <a:t>nước.</a:t>
            </a:r>
            <a:endParaRPr lang="en-US" sz="3000" b="1">
              <a:solidFill>
                <a:srgbClr val="0000FF"/>
              </a:solidFill>
              <a:latin typeface="Times New Roman" pitchFamily="18" charset="0"/>
              <a:cs typeface="Times New Roman" pitchFamily="18" charset="0"/>
            </a:endParaRPr>
          </a:p>
        </p:txBody>
      </p:sp>
      <p:sp>
        <p:nvSpPr>
          <p:cNvPr id="33" name="TextBox 32"/>
          <p:cNvSpPr txBox="1"/>
          <p:nvPr/>
        </p:nvSpPr>
        <p:spPr>
          <a:xfrm>
            <a:off x="4625165" y="1657350"/>
            <a:ext cx="4267200" cy="2400657"/>
          </a:xfrm>
          <a:prstGeom prst="rect">
            <a:avLst/>
          </a:prstGeom>
          <a:noFill/>
        </p:spPr>
        <p:txBody>
          <a:bodyPr wrap="square" rtlCol="0">
            <a:spAutoFit/>
          </a:bodyPr>
          <a:lstStyle/>
          <a:p>
            <a:pPr algn="just"/>
            <a:r>
              <a:rPr lang="en-US" altLang="en-US" sz="3000" b="1" smtClean="0">
                <a:solidFill>
                  <a:srgbClr val="0000FF"/>
                </a:solidFill>
                <a:latin typeface="Times New Roman" pitchFamily="18" charset="0"/>
                <a:cs typeface="Times New Roman" pitchFamily="18" charset="0"/>
              </a:rPr>
              <a:t>Do </a:t>
            </a:r>
            <a:r>
              <a:rPr lang="en-US" altLang="en-US" sz="3000" b="1">
                <a:solidFill>
                  <a:srgbClr val="0000FF"/>
                </a:solidFill>
                <a:latin typeface="Times New Roman" pitchFamily="18" charset="0"/>
                <a:cs typeface="Times New Roman" pitchFamily="18" charset="0"/>
              </a:rPr>
              <a:t>đất sét không </a:t>
            </a:r>
            <a:r>
              <a:rPr lang="en-US" altLang="en-US" sz="3000" b="1" smtClean="0">
                <a:solidFill>
                  <a:srgbClr val="0000FF"/>
                </a:solidFill>
                <a:latin typeface="Times New Roman" pitchFamily="18" charset="0"/>
                <a:cs typeface="Times New Roman" pitchFamily="18" charset="0"/>
              </a:rPr>
              <a:t>ép</a:t>
            </a:r>
            <a:r>
              <a:rPr lang="en-US" altLang="en-US" sz="3000" b="1">
                <a:solidFill>
                  <a:srgbClr val="0000FF"/>
                </a:solidFill>
                <a:latin typeface="Times New Roman" pitchFamily="18" charset="0"/>
                <a:cs typeface="Times New Roman" pitchFamily="18" charset="0"/>
              </a:rPr>
              <a:t> </a:t>
            </a:r>
            <a:r>
              <a:rPr lang="en-US" altLang="en-US" sz="3000" b="1" smtClean="0">
                <a:solidFill>
                  <a:srgbClr val="0000FF"/>
                </a:solidFill>
                <a:latin typeface="Times New Roman" pitchFamily="18" charset="0"/>
                <a:cs typeface="Times New Roman" pitchFamily="18" charset="0"/>
              </a:rPr>
              <a:t>chặt  </a:t>
            </a:r>
            <a:r>
              <a:rPr lang="en-US" altLang="en-US" sz="3000" b="1">
                <a:solidFill>
                  <a:srgbClr val="0000FF"/>
                </a:solidFill>
                <a:latin typeface="Times New Roman" pitchFamily="18" charset="0"/>
                <a:cs typeface="Times New Roman" pitchFamily="18" charset="0"/>
              </a:rPr>
              <a:t>nên có nhiều lỗ nhỏ </a:t>
            </a:r>
            <a:r>
              <a:rPr lang="en-US" altLang="en-US" sz="3000" b="1" smtClean="0">
                <a:solidFill>
                  <a:srgbClr val="0000FF"/>
                </a:solidFill>
                <a:latin typeface="Times New Roman" pitchFamily="18" charset="0"/>
                <a:cs typeface="Times New Roman" pitchFamily="18" charset="0"/>
              </a:rPr>
              <a:t>li ti</a:t>
            </a:r>
            <a:r>
              <a:rPr lang="en-US" altLang="en-US" sz="3000" b="1">
                <a:solidFill>
                  <a:srgbClr val="0000FF"/>
                </a:solidFill>
                <a:latin typeface="Times New Roman" pitchFamily="18" charset="0"/>
                <a:cs typeface="Times New Roman" pitchFamily="18" charset="0"/>
              </a:rPr>
              <a:t>, nước tràn vào đẩy không khí trong  đó ra và tạo thành </a:t>
            </a:r>
            <a:r>
              <a:rPr lang="en-US" altLang="en-US" sz="3000" b="1" smtClean="0">
                <a:solidFill>
                  <a:srgbClr val="0000FF"/>
                </a:solidFill>
                <a:latin typeface="Times New Roman" pitchFamily="18" charset="0"/>
                <a:cs typeface="Times New Roman" pitchFamily="18" charset="0"/>
              </a:rPr>
              <a:t>các </a:t>
            </a:r>
            <a:r>
              <a:rPr lang="en-US" altLang="en-US" sz="3000" b="1">
                <a:solidFill>
                  <a:srgbClr val="0000FF"/>
                </a:solidFill>
                <a:latin typeface="Times New Roman" pitchFamily="18" charset="0"/>
                <a:cs typeface="Times New Roman" pitchFamily="18" charset="0"/>
              </a:rPr>
              <a:t>bọt khí.</a:t>
            </a:r>
            <a:endParaRPr lang="en-US" sz="3000">
              <a:solidFill>
                <a:srgbClr val="0000FF"/>
              </a:solidFill>
              <a:latin typeface="Times New Roman" pitchFamily="18" charset="0"/>
              <a:cs typeface="Times New Roman" pitchFamily="18" charset="0"/>
            </a:endParaRPr>
          </a:p>
        </p:txBody>
      </p:sp>
      <p:sp>
        <p:nvSpPr>
          <p:cNvPr id="34" name="TextBox 9"/>
          <p:cNvSpPr txBox="1">
            <a:spLocks noChangeArrowheads="1"/>
          </p:cNvSpPr>
          <p:nvPr/>
        </p:nvSpPr>
        <p:spPr bwMode="auto">
          <a:xfrm>
            <a:off x="2046767" y="1192588"/>
            <a:ext cx="2514601" cy="400110"/>
          </a:xfrm>
          <a:prstGeom prst="rect">
            <a:avLst/>
          </a:prstGeom>
          <a:noFill/>
          <a:ln>
            <a:noFill/>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lang="en-US" sz="2600" b="1" smtClean="0">
                <a:solidFill>
                  <a:srgbClr val="005800"/>
                </a:solidFill>
                <a:latin typeface="Times New Roman" pitchFamily="18" charset="0"/>
              </a:rPr>
              <a:t>Mô tả hiện tượng</a:t>
            </a:r>
            <a:endParaRPr kumimoji="0" lang="en-US" sz="2600" b="1" i="0" u="none" strike="noStrike" cap="none" normalizeH="0" baseline="0" smtClean="0">
              <a:ln>
                <a:noFill/>
              </a:ln>
              <a:solidFill>
                <a:srgbClr val="005800"/>
              </a:solidFill>
              <a:latin typeface="Arial" pitchFamily="34" charset="0"/>
            </a:endParaRPr>
          </a:p>
        </p:txBody>
      </p:sp>
      <p:sp>
        <p:nvSpPr>
          <p:cNvPr id="35" name="TextBox 9"/>
          <p:cNvSpPr txBox="1">
            <a:spLocks noChangeArrowheads="1"/>
          </p:cNvSpPr>
          <p:nvPr/>
        </p:nvSpPr>
        <p:spPr bwMode="auto">
          <a:xfrm>
            <a:off x="5943600" y="1192588"/>
            <a:ext cx="1524001" cy="400110"/>
          </a:xfrm>
          <a:prstGeom prst="rect">
            <a:avLst/>
          </a:prstGeom>
          <a:noFill/>
          <a:ln>
            <a:noFill/>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lang="en-US" sz="2600" b="1" smtClean="0">
                <a:solidFill>
                  <a:srgbClr val="005800"/>
                </a:solidFill>
                <a:latin typeface="Times New Roman" pitchFamily="18" charset="0"/>
              </a:rPr>
              <a:t>Giải thích</a:t>
            </a:r>
            <a:endParaRPr kumimoji="0" lang="en-US" sz="2600" b="1" i="0" u="none" strike="noStrike" cap="none" normalizeH="0" baseline="0" smtClean="0">
              <a:ln>
                <a:noFill/>
              </a:ln>
              <a:solidFill>
                <a:srgbClr val="005800"/>
              </a:solidFill>
              <a:latin typeface="Arial" pitchFamily="34" charset="0"/>
            </a:endParaRPr>
          </a:p>
        </p:txBody>
      </p:sp>
      <p:grpSp>
        <p:nvGrpSpPr>
          <p:cNvPr id="2" name="Group 1"/>
          <p:cNvGrpSpPr/>
          <p:nvPr/>
        </p:nvGrpSpPr>
        <p:grpSpPr>
          <a:xfrm>
            <a:off x="1447800" y="4085117"/>
            <a:ext cx="6172200" cy="1015663"/>
            <a:chOff x="1447800" y="4085117"/>
            <a:chExt cx="6172200" cy="1015663"/>
          </a:xfrm>
        </p:grpSpPr>
        <p:sp>
          <p:nvSpPr>
            <p:cNvPr id="20" name="TextBox 19"/>
            <p:cNvSpPr txBox="1"/>
            <p:nvPr/>
          </p:nvSpPr>
          <p:spPr>
            <a:xfrm>
              <a:off x="1453113" y="4145118"/>
              <a:ext cx="6166887" cy="923330"/>
            </a:xfrm>
            <a:prstGeom prst="rect">
              <a:avLst/>
            </a:prstGeom>
            <a:solidFill>
              <a:srgbClr val="FFFFCC"/>
            </a:solidFill>
            <a:ln w="19050">
              <a:solidFill>
                <a:srgbClr val="FF00FF"/>
              </a:solidFill>
            </a:ln>
          </p:spPr>
          <p:txBody>
            <a:bodyPr wrap="square" rtlCol="0">
              <a:spAutoFit/>
            </a:bodyPr>
            <a:lstStyle/>
            <a:p>
              <a:pPr algn="just"/>
              <a:endParaRPr lang="en-US" sz="2400" b="1" smtClean="0">
                <a:latin typeface="Times New Roman" pitchFamily="18" charset="0"/>
                <a:cs typeface="Times New Roman" pitchFamily="18" charset="0"/>
              </a:endParaRPr>
            </a:p>
            <a:p>
              <a:pPr algn="just"/>
              <a:endParaRPr lang="en-US" sz="3000" b="1" dirty="0">
                <a:latin typeface="Times New Roman" pitchFamily="18" charset="0"/>
                <a:cs typeface="Times New Roman" pitchFamily="18" charset="0"/>
              </a:endParaRPr>
            </a:p>
          </p:txBody>
        </p:sp>
        <p:sp>
          <p:nvSpPr>
            <p:cNvPr id="36" name="TextBox 35"/>
            <p:cNvSpPr txBox="1"/>
            <p:nvPr/>
          </p:nvSpPr>
          <p:spPr>
            <a:xfrm>
              <a:off x="1447800" y="4085117"/>
              <a:ext cx="6166887" cy="1015663"/>
            </a:xfrm>
            <a:prstGeom prst="rect">
              <a:avLst/>
            </a:prstGeom>
            <a:noFill/>
            <a:ln w="19050">
              <a:noFill/>
            </a:ln>
          </p:spPr>
          <p:txBody>
            <a:bodyPr wrap="square" rtlCol="0">
              <a:spAutoFit/>
            </a:bodyPr>
            <a:lstStyle/>
            <a:p>
              <a:pPr algn="just"/>
              <a:r>
                <a:rPr lang="en-US" altLang="en-US" sz="3000" b="1" smtClean="0">
                  <a:solidFill>
                    <a:srgbClr val="FF0000"/>
                  </a:solidFill>
                  <a:latin typeface="Times New Roman" pitchFamily="18" charset="0"/>
                  <a:cs typeface="Times New Roman" pitchFamily="18" charset="0"/>
                </a:rPr>
                <a:t>Gạch</a:t>
              </a:r>
              <a:r>
                <a:rPr lang="en-US" altLang="en-US" sz="3000" b="1">
                  <a:solidFill>
                    <a:srgbClr val="FF0000"/>
                  </a:solidFill>
                  <a:latin typeface="Times New Roman" pitchFamily="18" charset="0"/>
                  <a:cs typeface="Times New Roman" pitchFamily="18" charset="0"/>
                </a:rPr>
                <a:t>, ngói thường xốp, giòn, dễ </a:t>
              </a:r>
              <a:r>
                <a:rPr lang="en-US" altLang="en-US" sz="3000" b="1" smtClean="0">
                  <a:solidFill>
                    <a:srgbClr val="FF0000"/>
                  </a:solidFill>
                  <a:latin typeface="Times New Roman" pitchFamily="18" charset="0"/>
                  <a:cs typeface="Times New Roman" pitchFamily="18" charset="0"/>
                </a:rPr>
                <a:t>vỡ, có </a:t>
              </a:r>
              <a:r>
                <a:rPr lang="en-US" altLang="en-US" sz="3000" b="1">
                  <a:solidFill>
                    <a:srgbClr val="FF0000"/>
                  </a:solidFill>
                  <a:latin typeface="Times New Roman" pitchFamily="18" charset="0"/>
                  <a:cs typeface="Times New Roman" pitchFamily="18" charset="0"/>
                </a:rPr>
                <a:t>nhiều lỗ nhỏ li ti chứa không </a:t>
              </a:r>
              <a:r>
                <a:rPr lang="en-US" altLang="en-US" sz="3000" b="1" smtClean="0">
                  <a:solidFill>
                    <a:srgbClr val="FF0000"/>
                  </a:solidFill>
                  <a:latin typeface="Times New Roman" pitchFamily="18" charset="0"/>
                  <a:cs typeface="Times New Roman" pitchFamily="18" charset="0"/>
                </a:rPr>
                <a:t>khí.</a:t>
              </a:r>
              <a:endParaRPr lang="en-US" sz="30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3436251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2" fill="hold" grpId="1"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par>
                                <p:cTn id="18" presetID="2" presetClass="entr" presetSubtype="2" fill="hold" grpId="1"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1+#ppt_w/2"/>
                                          </p:val>
                                        </p:tav>
                                        <p:tav tm="100000">
                                          <p:val>
                                            <p:strVal val="#ppt_x"/>
                                          </p:val>
                                        </p:tav>
                                      </p:tavLst>
                                    </p:anim>
                                    <p:anim calcmode="lin" valueType="num">
                                      <p:cBhvr additive="base">
                                        <p:cTn id="21" dur="5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1+#ppt_w/2"/>
                                          </p:val>
                                        </p:tav>
                                        <p:tav tm="100000">
                                          <p:val>
                                            <p:strVal val="#ppt_x"/>
                                          </p:val>
                                        </p:tav>
                                      </p:tavLst>
                                    </p:anim>
                                    <p:anim calcmode="lin" valueType="num">
                                      <p:cBhvr additive="base">
                                        <p:cTn id="2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mph" presetSubtype="0" repeatCount="2000" fill="hold" grpId="0" nodeType="clickEffect">
                                  <p:stCondLst>
                                    <p:cond delay="0"/>
                                  </p:stCondLst>
                                  <p:childTnLst>
                                    <p:anim calcmode="discrete" valueType="str">
                                      <p:cBhvr>
                                        <p:cTn id="29" dur="500" fill="hold"/>
                                        <p:tgtEl>
                                          <p:spTgt spid="30"/>
                                        </p:tgtEl>
                                        <p:attrNameLst>
                                          <p:attrName>style.visibility</p:attrName>
                                        </p:attrNameLst>
                                      </p:cBhvr>
                                      <p:tavLst>
                                        <p:tav tm="0">
                                          <p:val>
                                            <p:strVal val="hidden"/>
                                          </p:val>
                                        </p:tav>
                                        <p:tav tm="50000">
                                          <p:val>
                                            <p:strVal val="visible"/>
                                          </p:val>
                                        </p:tav>
                                      </p:tavLst>
                                    </p:anim>
                                  </p:childTnLst>
                                </p:cTn>
                              </p:par>
                            </p:childTnLst>
                          </p:cTn>
                        </p:par>
                        <p:par>
                          <p:cTn id="30" fill="hold">
                            <p:stCondLst>
                              <p:cond delay="1000"/>
                            </p:stCondLst>
                            <p:childTnLst>
                              <p:par>
                                <p:cTn id="31" presetID="22" presetClass="entr" presetSubtype="8" fill="hold" grpId="0" nodeType="afterEffect">
                                  <p:stCondLst>
                                    <p:cond delay="0"/>
                                  </p:stCondLst>
                                  <p:iterate type="lt">
                                    <p:tmPct val="10000"/>
                                  </p:iterate>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mph" presetSubtype="0" repeatCount="2000" fill="hold" grpId="0" nodeType="clickEffect">
                                  <p:stCondLst>
                                    <p:cond delay="0"/>
                                  </p:stCondLst>
                                  <p:childTnLst>
                                    <p:anim calcmode="discrete" valueType="str">
                                      <p:cBhvr>
                                        <p:cTn id="37" dur="500" fill="hold"/>
                                        <p:tgtEl>
                                          <p:spTgt spid="34"/>
                                        </p:tgtEl>
                                        <p:attrNameLst>
                                          <p:attrName>style.visibility</p:attrName>
                                        </p:attrNameLst>
                                      </p:cBhvr>
                                      <p:tavLst>
                                        <p:tav tm="0">
                                          <p:val>
                                            <p:strVal val="hidden"/>
                                          </p:val>
                                        </p:tav>
                                        <p:tav tm="50000">
                                          <p:val>
                                            <p:strVal val="visible"/>
                                          </p:val>
                                        </p:tav>
                                      </p:tavLst>
                                    </p:anim>
                                  </p:childTnLst>
                                </p:cTn>
                              </p:par>
                            </p:childTnLst>
                          </p:cTn>
                        </p:par>
                        <p:par>
                          <p:cTn id="38" fill="hold">
                            <p:stCondLst>
                              <p:cond delay="1000"/>
                            </p:stCondLst>
                            <p:childTnLst>
                              <p:par>
                                <p:cTn id="39" presetID="22" presetClass="entr" presetSubtype="8" fill="hold" grpId="0" nodeType="afterEffect">
                                  <p:stCondLst>
                                    <p:cond delay="0"/>
                                  </p:stCondLst>
                                  <p:iterate type="lt">
                                    <p:tmPct val="10000"/>
                                  </p:iterate>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35" presetClass="emph" presetSubtype="0" repeatCount="2000" fill="hold" grpId="0" nodeType="clickEffect">
                                  <p:stCondLst>
                                    <p:cond delay="0"/>
                                  </p:stCondLst>
                                  <p:childTnLst>
                                    <p:anim calcmode="discrete" valueType="str">
                                      <p:cBhvr>
                                        <p:cTn id="45" dur="500" fill="hold"/>
                                        <p:tgtEl>
                                          <p:spTgt spid="35"/>
                                        </p:tgtEl>
                                        <p:attrNameLst>
                                          <p:attrName>style.visibility</p:attrName>
                                        </p:attrNameLst>
                                      </p:cBhvr>
                                      <p:tavLst>
                                        <p:tav tm="0">
                                          <p:val>
                                            <p:strVal val="hidden"/>
                                          </p:val>
                                        </p:tav>
                                        <p:tav tm="50000">
                                          <p:val>
                                            <p:strVal val="visible"/>
                                          </p:val>
                                        </p:tav>
                                      </p:tavLst>
                                    </p:anim>
                                  </p:childTnLst>
                                </p:cTn>
                              </p:par>
                            </p:childTnLst>
                          </p:cTn>
                        </p:par>
                        <p:par>
                          <p:cTn id="46" fill="hold">
                            <p:stCondLst>
                              <p:cond delay="1000"/>
                            </p:stCondLst>
                            <p:childTnLst>
                              <p:par>
                                <p:cTn id="47" presetID="22" presetClass="entr" presetSubtype="8" fill="hold" grpId="0" nodeType="afterEffect">
                                  <p:stCondLst>
                                    <p:cond delay="0"/>
                                  </p:stCondLst>
                                  <p:iterate type="lt">
                                    <p:tmPct val="10000"/>
                                  </p:iterate>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 calcmode="lin" valueType="num">
                                      <p:cBhvr>
                                        <p:cTn id="56" dur="500" fill="hold"/>
                                        <p:tgtEl>
                                          <p:spTgt spid="2"/>
                                        </p:tgtEl>
                                        <p:attrNameLst>
                                          <p:attrName>style.rotation</p:attrName>
                                        </p:attrNameLst>
                                      </p:cBhvr>
                                      <p:tavLst>
                                        <p:tav tm="0">
                                          <p:val>
                                            <p:fltVal val="90"/>
                                          </p:val>
                                        </p:tav>
                                        <p:tav tm="100000">
                                          <p:val>
                                            <p:fltVal val="0"/>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0" grpId="1"/>
      <p:bldP spid="31" grpId="0"/>
      <p:bldP spid="32" grpId="0"/>
      <p:bldP spid="33" grpId="0"/>
      <p:bldP spid="34" grpId="0"/>
      <p:bldP spid="34" grpId="1"/>
      <p:bldP spid="35" grpId="0"/>
      <p:bldP spid="35" grpId="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a:spLocks noChangeArrowheads="1"/>
          </p:cNvSpPr>
          <p:nvPr/>
        </p:nvSpPr>
        <p:spPr bwMode="auto">
          <a:xfrm>
            <a:off x="228600" y="84969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ct val="50000"/>
              </a:spcBef>
            </a:pPr>
            <a:r>
              <a:rPr lang="en-US" altLang="en-US" sz="3200" b="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altLang="en-US" sz="3200" b="1" smtClean="0">
                <a:solidFill>
                  <a:srgbClr val="0000FF"/>
                </a:solidFill>
                <a:latin typeface="Times New Roman" pitchFamily="18" charset="0"/>
                <a:cs typeface="Times New Roman" pitchFamily="18" charset="0"/>
                <a:sym typeface="Wingdings"/>
              </a:rPr>
              <a:t> </a:t>
            </a:r>
            <a:r>
              <a:rPr lang="en-US" altLang="en-US" sz="3200" b="1" smtClean="0">
                <a:solidFill>
                  <a:srgbClr val="0000FF"/>
                </a:solidFill>
                <a:latin typeface="Times New Roman" pitchFamily="18" charset="0"/>
              </a:rPr>
              <a:t>Các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ồ vật làm </a:t>
            </a:r>
            <a:r>
              <a:rPr lang="en-US" altLang="en-US" sz="3200" b="1" smtClean="0">
                <a:solidFill>
                  <a:srgbClr val="0000FF"/>
                </a:solidFill>
                <a:latin typeface="Times New Roman" pitchFamily="18" charset="0"/>
              </a:rPr>
              <a:t>bằng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ất sét nung không tráng men hoặc có tráng men sành, men sứ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ều </a:t>
            </a:r>
            <a:r>
              <a:rPr lang="vi-VN" altLang="en-US" sz="3200" b="1">
                <a:solidFill>
                  <a:srgbClr val="0000FF"/>
                </a:solidFill>
                <a:latin typeface="Times New Roman" pitchFamily="18" charset="0"/>
              </a:rPr>
              <a:t>đư</a:t>
            </a:r>
            <a:r>
              <a:rPr lang="en-US" altLang="en-US" sz="3200" b="1">
                <a:solidFill>
                  <a:srgbClr val="0000FF"/>
                </a:solidFill>
                <a:latin typeface="Times New Roman" pitchFamily="18" charset="0"/>
              </a:rPr>
              <a:t>ợc gọi là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ồ gốm</a:t>
            </a:r>
            <a:r>
              <a:rPr lang="en-US" altLang="en-US" sz="3200" b="1" smtClean="0">
                <a:solidFill>
                  <a:srgbClr val="0000FF"/>
                </a:solidFill>
                <a:latin typeface="Times New Roman" pitchFamily="18" charset="0"/>
              </a:rPr>
              <a:t>.</a:t>
            </a:r>
            <a:endParaRPr lang="en-US" sz="3200" b="1">
              <a:solidFill>
                <a:srgbClr val="0000FF"/>
              </a:solidFill>
              <a:latin typeface="Times New Roman" pitchFamily="18" charset="0"/>
              <a:cs typeface="Times New Roman" pitchFamily="18" charset="0"/>
            </a:endParaRPr>
          </a:p>
        </p:txBody>
      </p:sp>
      <p:sp>
        <p:nvSpPr>
          <p:cNvPr id="17" name="TextBox 16"/>
          <p:cNvSpPr txBox="1"/>
          <p:nvPr/>
        </p:nvSpPr>
        <p:spPr>
          <a:xfrm>
            <a:off x="228600" y="158175"/>
            <a:ext cx="2514600" cy="584775"/>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sym typeface="Wingdings"/>
              </a:rPr>
              <a:t> Ghi nhớ:</a:t>
            </a:r>
            <a:endParaRPr lang="en-US" sz="3200" b="1" dirty="0">
              <a:solidFill>
                <a:srgbClr val="FF0000"/>
              </a:solidFill>
              <a:latin typeface="Times New Roman" pitchFamily="18" charset="0"/>
              <a:cs typeface="Times New Roman" pitchFamily="18" charset="0"/>
            </a:endParaRPr>
          </a:p>
        </p:txBody>
      </p:sp>
      <p:sp>
        <p:nvSpPr>
          <p:cNvPr id="11" name="Rectangle 10"/>
          <p:cNvSpPr>
            <a:spLocks noChangeArrowheads="1"/>
          </p:cNvSpPr>
          <p:nvPr/>
        </p:nvSpPr>
        <p:spPr bwMode="auto">
          <a:xfrm>
            <a:off x="228600" y="2561332"/>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altLang="en-US" sz="3200" b="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altLang="en-US" sz="3200" b="1" smtClean="0">
                <a:solidFill>
                  <a:srgbClr val="0000FF"/>
                </a:solidFill>
                <a:latin typeface="Times New Roman" pitchFamily="18" charset="0"/>
                <a:cs typeface="Times New Roman" pitchFamily="18" charset="0"/>
                <a:sym typeface="Wingdings"/>
              </a:rPr>
              <a:t> </a:t>
            </a:r>
            <a:r>
              <a:rPr lang="en-US" altLang="en-US" sz="3200" b="1" smtClean="0">
                <a:solidFill>
                  <a:srgbClr val="0000FF"/>
                </a:solidFill>
                <a:latin typeface="Times New Roman" pitchFamily="18" charset="0"/>
              </a:rPr>
              <a:t>Gạch</a:t>
            </a:r>
            <a:r>
              <a:rPr lang="en-US" altLang="en-US" sz="3200" b="1">
                <a:solidFill>
                  <a:srgbClr val="0000FF"/>
                </a:solidFill>
                <a:latin typeface="Times New Roman" pitchFamily="18" charset="0"/>
              </a:rPr>
              <a:t>, ngói </a:t>
            </a:r>
            <a:r>
              <a:rPr lang="vi-VN" altLang="en-US" sz="3200" b="1">
                <a:solidFill>
                  <a:srgbClr val="0000FF"/>
                </a:solidFill>
                <a:latin typeface="Times New Roman" pitchFamily="18" charset="0"/>
              </a:rPr>
              <a:t>đư</a:t>
            </a:r>
            <a:r>
              <a:rPr lang="en-US" altLang="en-US" sz="3200" b="1">
                <a:solidFill>
                  <a:srgbClr val="0000FF"/>
                </a:solidFill>
                <a:latin typeface="Times New Roman" pitchFamily="18" charset="0"/>
              </a:rPr>
              <a:t>ợc làm bằng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ất </a:t>
            </a:r>
            <a:r>
              <a:rPr lang="en-US" altLang="en-US" sz="3200" b="1" smtClean="0">
                <a:solidFill>
                  <a:srgbClr val="0000FF"/>
                </a:solidFill>
                <a:latin typeface="Times New Roman" pitchFamily="18" charset="0"/>
              </a:rPr>
              <a:t>sét </a:t>
            </a:r>
            <a:r>
              <a:rPr lang="en-US" altLang="en-US" sz="3200" b="1">
                <a:solidFill>
                  <a:srgbClr val="0000FF"/>
                </a:solidFill>
                <a:latin typeface="Times New Roman" pitchFamily="18" charset="0"/>
              </a:rPr>
              <a:t>nung ở nhiệt </a:t>
            </a:r>
            <a:r>
              <a:rPr lang="vi-VN" altLang="en-US" sz="3200" b="1">
                <a:solidFill>
                  <a:srgbClr val="0000FF"/>
                </a:solidFill>
                <a:latin typeface="Times New Roman" pitchFamily="18" charset="0"/>
              </a:rPr>
              <a:t>đ</a:t>
            </a:r>
            <a:r>
              <a:rPr lang="en-US" altLang="en-US" sz="3200" b="1">
                <a:solidFill>
                  <a:srgbClr val="0000FF"/>
                </a:solidFill>
                <a:latin typeface="Times New Roman" pitchFamily="18" charset="0"/>
              </a:rPr>
              <a:t>ộ cao</a:t>
            </a:r>
            <a:r>
              <a:rPr lang="en-US" altLang="en-US" sz="3200" b="1" smtClean="0">
                <a:solidFill>
                  <a:srgbClr val="0000FF"/>
                </a:solidFill>
                <a:latin typeface="Times New Roman" pitchFamily="18" charset="0"/>
              </a:rPr>
              <a:t>.</a:t>
            </a:r>
            <a:endParaRPr lang="en-US" sz="3200" b="1">
              <a:solidFill>
                <a:srgbClr val="0000FF"/>
              </a:solidFill>
              <a:latin typeface="Times New Roman"/>
            </a:endParaRPr>
          </a:p>
        </p:txBody>
      </p:sp>
      <p:sp>
        <p:nvSpPr>
          <p:cNvPr id="6" name="Rectangle 5"/>
          <p:cNvSpPr>
            <a:spLocks noChangeArrowheads="1"/>
          </p:cNvSpPr>
          <p:nvPr/>
        </p:nvSpPr>
        <p:spPr bwMode="auto">
          <a:xfrm>
            <a:off x="228600" y="3856732"/>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altLang="en-US" sz="3200" b="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altLang="en-US" sz="3200" b="1" smtClean="0">
                <a:solidFill>
                  <a:srgbClr val="0000FF"/>
                </a:solidFill>
                <a:latin typeface="Times New Roman" pitchFamily="18" charset="0"/>
                <a:cs typeface="Times New Roman" pitchFamily="18" charset="0"/>
                <a:sym typeface="Wingdings"/>
              </a:rPr>
              <a:t> </a:t>
            </a:r>
            <a:r>
              <a:rPr lang="en-US" altLang="en-US" sz="3200" b="1" smtClean="0">
                <a:solidFill>
                  <a:srgbClr val="0000FF"/>
                </a:solidFill>
                <a:latin typeface="Times New Roman" pitchFamily="18" charset="0"/>
              </a:rPr>
              <a:t>Gạch</a:t>
            </a:r>
            <a:r>
              <a:rPr lang="en-US" altLang="en-US" sz="3200" b="1">
                <a:solidFill>
                  <a:srgbClr val="0000FF"/>
                </a:solidFill>
                <a:latin typeface="Times New Roman" pitchFamily="18" charset="0"/>
              </a:rPr>
              <a:t>, ngói th</a:t>
            </a:r>
            <a:r>
              <a:rPr lang="vi-VN" altLang="en-US" sz="3200" b="1">
                <a:solidFill>
                  <a:srgbClr val="0000FF"/>
                </a:solidFill>
                <a:latin typeface="Times New Roman" pitchFamily="18" charset="0"/>
              </a:rPr>
              <a:t>ư</a:t>
            </a:r>
            <a:r>
              <a:rPr lang="en-US" altLang="en-US" sz="3200" b="1">
                <a:solidFill>
                  <a:srgbClr val="0000FF"/>
                </a:solidFill>
                <a:latin typeface="Times New Roman" pitchFamily="18" charset="0"/>
              </a:rPr>
              <a:t>ờng dễ vỡ nên cần phải l</a:t>
            </a:r>
            <a:r>
              <a:rPr lang="vi-VN" altLang="en-US" sz="3200" b="1">
                <a:solidFill>
                  <a:srgbClr val="0000FF"/>
                </a:solidFill>
                <a:latin typeface="Times New Roman" pitchFamily="18" charset="0"/>
              </a:rPr>
              <a:t>ư</a:t>
            </a:r>
            <a:r>
              <a:rPr lang="en-US" altLang="en-US" sz="3200" b="1">
                <a:solidFill>
                  <a:srgbClr val="0000FF"/>
                </a:solidFill>
                <a:latin typeface="Times New Roman" pitchFamily="18" charset="0"/>
              </a:rPr>
              <a:t>u ý trong khi vận chuyển.</a:t>
            </a:r>
            <a:endParaRPr lang="en-US" sz="3200">
              <a:latin typeface="Times New Roman"/>
            </a:endParaRPr>
          </a:p>
        </p:txBody>
      </p:sp>
    </p:spTree>
    <p:extLst>
      <p:ext uri="{BB962C8B-B14F-4D97-AF65-F5344CB8AC3E}">
        <p14:creationId xmlns:p14="http://schemas.microsoft.com/office/powerpoint/2010/main" val="111580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371600" y="1189732"/>
            <a:ext cx="716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200" b="1" smtClean="0">
                <a:latin typeface="Times New Roman" pitchFamily="18" charset="0"/>
                <a:cs typeface="Times New Roman" pitchFamily="18" charset="0"/>
              </a:rPr>
              <a:t>Các </a:t>
            </a:r>
            <a:r>
              <a:rPr lang="en-US" sz="3200" b="1">
                <a:latin typeface="Times New Roman" pitchFamily="18" charset="0"/>
                <a:cs typeface="Times New Roman" pitchFamily="18" charset="0"/>
              </a:rPr>
              <a:t>đồ vật làm bằng đất sét nung được gọi là gì?</a:t>
            </a:r>
            <a:endParaRPr lang="en-US" sz="3200" b="1" dirty="0">
              <a:latin typeface="Times New Roman" pitchFamily="18" charset="0"/>
              <a:cs typeface="Times New Roman" pitchFamily="18" charset="0"/>
            </a:endParaRPr>
          </a:p>
        </p:txBody>
      </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3060405" y="2382619"/>
            <a:ext cx="2883195"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A</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Đồ sành</a:t>
            </a:r>
            <a:endParaRPr lang="vi-VN" sz="3600" b="1">
              <a:solidFill>
                <a:srgbClr val="0000FF"/>
              </a:solidFill>
              <a:latin typeface="Times New Roman" pitchFamily="18" charset="0"/>
              <a:cs typeface="Times New Roman" pitchFamily="18" charset="0"/>
            </a:endParaRPr>
          </a:p>
        </p:txBody>
      </p:sp>
      <p:sp>
        <p:nvSpPr>
          <p:cNvPr id="14" name="Rectangle 13"/>
          <p:cNvSpPr/>
          <p:nvPr/>
        </p:nvSpPr>
        <p:spPr>
          <a:xfrm>
            <a:off x="3060405" y="4211419"/>
            <a:ext cx="2425995"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C</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Đồ gốm</a:t>
            </a:r>
            <a:endParaRPr lang="vi-VN" sz="3600" b="1">
              <a:solidFill>
                <a:srgbClr val="0000FF"/>
              </a:solidFill>
              <a:latin typeface="Times New Roman" pitchFamily="18" charset="0"/>
              <a:cs typeface="Times New Roman" pitchFamily="18" charset="0"/>
            </a:endParaRPr>
          </a:p>
        </p:txBody>
      </p:sp>
      <p:sp>
        <p:nvSpPr>
          <p:cNvPr id="16" name="Rectangle 15"/>
          <p:cNvSpPr/>
          <p:nvPr/>
        </p:nvSpPr>
        <p:spPr>
          <a:xfrm>
            <a:off x="3048000" y="3297019"/>
            <a:ext cx="2956662"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B</a:t>
            </a:r>
            <a:r>
              <a:rPr lang="vi-VN" sz="3600" b="1">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Đồ sứ</a:t>
            </a:r>
            <a:endParaRPr lang="vi-VN" sz="3600" b="1">
              <a:solidFill>
                <a:srgbClr val="0000FF"/>
              </a:solidFill>
              <a:latin typeface="Times New Roman" pitchFamily="18" charset="0"/>
              <a:cs typeface="Times New Roman" pitchFamily="18" charset="0"/>
            </a:endParaRPr>
          </a:p>
        </p:txBody>
      </p:sp>
      <p:sp>
        <p:nvSpPr>
          <p:cNvPr id="18" name="Oval 17"/>
          <p:cNvSpPr/>
          <p:nvPr/>
        </p:nvSpPr>
        <p:spPr>
          <a:xfrm>
            <a:off x="3060405" y="4281818"/>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sp>
        <p:nvSpPr>
          <p:cNvPr id="19" name="Rectangle 18"/>
          <p:cNvSpPr>
            <a:spLocks noChangeArrowheads="1"/>
          </p:cNvSpPr>
          <p:nvPr/>
        </p:nvSpPr>
        <p:spPr bwMode="auto">
          <a:xfrm>
            <a:off x="1371600" y="666750"/>
            <a:ext cx="746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000" b="1" smtClean="0">
                <a:solidFill>
                  <a:srgbClr val="005800"/>
                </a:solidFill>
                <a:latin typeface="Times New Roman" pitchFamily="18" charset="0"/>
                <a:cs typeface="Times New Roman" pitchFamily="18" charset="0"/>
              </a:rPr>
              <a:t>Khoanh </a:t>
            </a:r>
            <a:r>
              <a:rPr lang="en-US" sz="3000" b="1">
                <a:solidFill>
                  <a:srgbClr val="005800"/>
                </a:solidFill>
                <a:latin typeface="Times New Roman" pitchFamily="18" charset="0"/>
                <a:cs typeface="Times New Roman" pitchFamily="18" charset="0"/>
              </a:rPr>
              <a:t>vào chữ cái trước câu trả lời </a:t>
            </a:r>
            <a:r>
              <a:rPr lang="en-US" sz="3000" b="1" smtClean="0">
                <a:solidFill>
                  <a:srgbClr val="005800"/>
                </a:solidFill>
                <a:latin typeface="Times New Roman" pitchFamily="18" charset="0"/>
                <a:cs typeface="Times New Roman" pitchFamily="18" charset="0"/>
              </a:rPr>
              <a:t>đúng:</a:t>
            </a:r>
            <a:endParaRPr lang="en-US" sz="3000" b="1" dirty="0">
              <a:solidFill>
                <a:srgbClr val="005800"/>
              </a:solidFill>
              <a:latin typeface="Times New Roman" pitchFamily="18" charset="0"/>
              <a:cs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42950"/>
            <a:ext cx="990599" cy="1229618"/>
          </a:xfrm>
          <a:prstGeom prst="rect">
            <a:avLst/>
          </a:prstGeom>
        </p:spPr>
      </p:pic>
      <p:sp>
        <p:nvSpPr>
          <p:cNvPr id="20" name="Text Box 30"/>
          <p:cNvSpPr txBox="1">
            <a:spLocks noChangeArrowheads="1"/>
          </p:cNvSpPr>
          <p:nvPr/>
        </p:nvSpPr>
        <p:spPr bwMode="auto">
          <a:xfrm>
            <a:off x="381000" y="75314"/>
            <a:ext cx="228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30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3000" b="1" smtClean="0">
                <a:solidFill>
                  <a:srgbClr val="FF0000"/>
                </a:solidFill>
                <a:latin typeface="Arial" pitchFamily="34" charset="0"/>
                <a:cs typeface="Arial" pitchFamily="34" charset="0"/>
              </a:rPr>
              <a:t> Củng cố:</a:t>
            </a:r>
            <a:endParaRPr lang="en-US" sz="30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86240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mph" presetSubtype="0" fill="hold" grpId="1" nodeType="clickEffect">
                                  <p:stCondLst>
                                    <p:cond delay="0"/>
                                  </p:stCondLst>
                                  <p:childTnLst>
                                    <p:animClr clrSpc="hsl" dir="cw">
                                      <p:cBhvr override="childStyle">
                                        <p:cTn id="42" dur="500" fill="hold"/>
                                        <p:tgtEl>
                                          <p:spTgt spid="14"/>
                                        </p:tgtEl>
                                        <p:attrNameLst>
                                          <p:attrName>style.color</p:attrName>
                                        </p:attrNameLst>
                                      </p:cBhvr>
                                      <p:by>
                                        <p:hsl h="7200000" s="0" l="0"/>
                                      </p:by>
                                    </p:animClr>
                                    <p:animClr clrSpc="hsl" dir="cw">
                                      <p:cBhvr>
                                        <p:cTn id="43" dur="500" fill="hold"/>
                                        <p:tgtEl>
                                          <p:spTgt spid="14"/>
                                        </p:tgtEl>
                                        <p:attrNameLst>
                                          <p:attrName>fillcolor</p:attrName>
                                        </p:attrNameLst>
                                      </p:cBhvr>
                                      <p:by>
                                        <p:hsl h="7200000" s="0" l="0"/>
                                      </p:by>
                                    </p:animClr>
                                    <p:animClr clrSpc="hsl" dir="cw">
                                      <p:cBhvr>
                                        <p:cTn id="44" dur="500" fill="hold"/>
                                        <p:tgtEl>
                                          <p:spTgt spid="14"/>
                                        </p:tgtEl>
                                        <p:attrNameLst>
                                          <p:attrName>stroke.color</p:attrName>
                                        </p:attrNameLst>
                                      </p:cBhvr>
                                      <p:by>
                                        <p:hsl h="7200000" s="0" l="0"/>
                                      </p:by>
                                    </p:animClr>
                                    <p:set>
                                      <p:cBhvr>
                                        <p:cTn id="45" dur="500" fill="hold"/>
                                        <p:tgtEl>
                                          <p:spTgt spid="14"/>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6" fill="hold">
                            <p:stCondLst>
                              <p:cond delay="500"/>
                            </p:stCondLst>
                            <p:childTnLst>
                              <p:par>
                                <p:cTn id="47" presetID="21" presetClass="entr" presetSubtype="1" repeatCount="200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500"/>
                                        <p:tgtEl>
                                          <p:spTgt spid="18"/>
                                        </p:tgtEl>
                                      </p:cBhvr>
                                    </p:animEffect>
                                  </p:childTnLst>
                                  <p:subTnLst>
                                    <p:audio>
                                      <p:cMediaNode>
                                        <p:cTn display="0" masterRel="sameClick">
                                          <p:stCondLst>
                                            <p:cond evt="begin" delay="0">
                                              <p:tn val="47"/>
                                            </p:cond>
                                          </p:stCondLst>
                                          <p:endCondLst>
                                            <p:cond evt="onStopAudio" delay="0">
                                              <p:tgtEl>
                                                <p:sldTgt/>
                                              </p:tgtEl>
                                            </p:cond>
                                          </p:endCondLst>
                                        </p:cTn>
                                        <p:tgtEl>
                                          <p:sndTgt r:embed="rId3" name="Hoan ho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6" grpId="0"/>
      <p:bldP spid="18"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371600" y="1189732"/>
            <a:ext cx="716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200" b="1" smtClean="0">
                <a:latin typeface="Times New Roman" pitchFamily="18" charset="0"/>
                <a:cs typeface="Times New Roman" pitchFamily="18" charset="0"/>
              </a:rPr>
              <a:t>Tính </a:t>
            </a:r>
            <a:r>
              <a:rPr lang="en-US" sz="3200" b="1">
                <a:latin typeface="Times New Roman" pitchFamily="18" charset="0"/>
                <a:cs typeface="Times New Roman" pitchFamily="18" charset="0"/>
              </a:rPr>
              <a:t>chất nào dưới đây không phải của gạch, ngói?</a:t>
            </a:r>
            <a:endParaRPr lang="en-US" sz="3200" b="1" dirty="0">
              <a:latin typeface="Times New Roman" pitchFamily="18" charset="0"/>
              <a:cs typeface="Times New Roman" pitchFamily="18" charset="0"/>
            </a:endParaRPr>
          </a:p>
        </p:txBody>
      </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1384005" y="2535019"/>
            <a:ext cx="7607595"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A</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Thường </a:t>
            </a:r>
            <a:r>
              <a:rPr lang="en-US" sz="3600" b="1">
                <a:solidFill>
                  <a:srgbClr val="0000FF"/>
                </a:solidFill>
                <a:latin typeface="Times New Roman" pitchFamily="18" charset="0"/>
                <a:cs typeface="Times New Roman" pitchFamily="18" charset="0"/>
              </a:rPr>
              <a:t>xốp, có </a:t>
            </a:r>
            <a:r>
              <a:rPr lang="en-US" sz="3600" b="1" smtClean="0">
                <a:solidFill>
                  <a:srgbClr val="0000FF"/>
                </a:solidFill>
                <a:latin typeface="Times New Roman" pitchFamily="18" charset="0"/>
                <a:cs typeface="Times New Roman" pitchFamily="18" charset="0"/>
              </a:rPr>
              <a:t>những </a:t>
            </a:r>
            <a:r>
              <a:rPr lang="en-US" sz="3600" b="1">
                <a:solidFill>
                  <a:srgbClr val="0000FF"/>
                </a:solidFill>
                <a:latin typeface="Times New Roman" pitchFamily="18" charset="0"/>
                <a:cs typeface="Times New Roman" pitchFamily="18" charset="0"/>
              </a:rPr>
              <a:t>lỗ nhỏ </a:t>
            </a:r>
            <a:r>
              <a:rPr lang="en-US" sz="3600" b="1" smtClean="0">
                <a:solidFill>
                  <a:srgbClr val="0000FF"/>
                </a:solidFill>
                <a:latin typeface="Times New Roman" pitchFamily="18" charset="0"/>
                <a:cs typeface="Times New Roman" pitchFamily="18" charset="0"/>
              </a:rPr>
              <a:t>li ti</a:t>
            </a:r>
            <a:r>
              <a:rPr lang="en-US" sz="3600" b="1">
                <a:solidFill>
                  <a:srgbClr val="0000FF"/>
                </a:solidFill>
                <a:latin typeface="Times New Roman" pitchFamily="18" charset="0"/>
                <a:cs typeface="Times New Roman" pitchFamily="18" charset="0"/>
              </a:rPr>
              <a:t>.</a:t>
            </a:r>
            <a:endParaRPr lang="vi-VN" sz="3600" b="1">
              <a:solidFill>
                <a:srgbClr val="0000FF"/>
              </a:solidFill>
              <a:latin typeface="Times New Roman" pitchFamily="18" charset="0"/>
              <a:cs typeface="Times New Roman" pitchFamily="18" charset="0"/>
            </a:endParaRPr>
          </a:p>
        </p:txBody>
      </p:sp>
      <p:sp>
        <p:nvSpPr>
          <p:cNvPr id="14" name="Rectangle 13"/>
          <p:cNvSpPr/>
          <p:nvPr/>
        </p:nvSpPr>
        <p:spPr>
          <a:xfrm>
            <a:off x="1384005" y="4324350"/>
            <a:ext cx="3325257"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C</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Có ánh kim.</a:t>
            </a:r>
            <a:endParaRPr lang="vi-VN" sz="3600" b="1">
              <a:solidFill>
                <a:srgbClr val="0000FF"/>
              </a:solidFill>
              <a:latin typeface="Times New Roman" pitchFamily="18" charset="0"/>
              <a:cs typeface="Times New Roman" pitchFamily="18" charset="0"/>
            </a:endParaRPr>
          </a:p>
        </p:txBody>
      </p:sp>
      <p:sp>
        <p:nvSpPr>
          <p:cNvPr id="16" name="Rectangle 15"/>
          <p:cNvSpPr/>
          <p:nvPr/>
        </p:nvSpPr>
        <p:spPr>
          <a:xfrm>
            <a:off x="1371600" y="3409950"/>
            <a:ext cx="2956662"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B</a:t>
            </a:r>
            <a:r>
              <a:rPr lang="vi-VN" sz="3600" b="1">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Dễ vỡ.</a:t>
            </a:r>
            <a:endParaRPr lang="vi-VN" sz="3600" b="1">
              <a:solidFill>
                <a:srgbClr val="0000FF"/>
              </a:solidFill>
              <a:latin typeface="Times New Roman" pitchFamily="18" charset="0"/>
              <a:cs typeface="Times New Roman" pitchFamily="18" charset="0"/>
            </a:endParaRPr>
          </a:p>
        </p:txBody>
      </p:sp>
      <p:sp>
        <p:nvSpPr>
          <p:cNvPr id="18" name="Oval 17"/>
          <p:cNvSpPr/>
          <p:nvPr/>
        </p:nvSpPr>
        <p:spPr>
          <a:xfrm>
            <a:off x="1384005" y="4394749"/>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sp>
        <p:nvSpPr>
          <p:cNvPr id="19" name="Rectangle 18"/>
          <p:cNvSpPr>
            <a:spLocks noChangeArrowheads="1"/>
          </p:cNvSpPr>
          <p:nvPr/>
        </p:nvSpPr>
        <p:spPr bwMode="auto">
          <a:xfrm>
            <a:off x="1371600" y="666750"/>
            <a:ext cx="746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000" b="1" smtClean="0">
                <a:solidFill>
                  <a:srgbClr val="005800"/>
                </a:solidFill>
                <a:latin typeface="Times New Roman" pitchFamily="18" charset="0"/>
                <a:cs typeface="Times New Roman" pitchFamily="18" charset="0"/>
              </a:rPr>
              <a:t>Khoanh </a:t>
            </a:r>
            <a:r>
              <a:rPr lang="en-US" sz="3000" b="1">
                <a:solidFill>
                  <a:srgbClr val="005800"/>
                </a:solidFill>
                <a:latin typeface="Times New Roman" pitchFamily="18" charset="0"/>
                <a:cs typeface="Times New Roman" pitchFamily="18" charset="0"/>
              </a:rPr>
              <a:t>vào chữ cái trước câu trả lời </a:t>
            </a:r>
            <a:r>
              <a:rPr lang="en-US" sz="3000" b="1" smtClean="0">
                <a:solidFill>
                  <a:srgbClr val="005800"/>
                </a:solidFill>
                <a:latin typeface="Times New Roman" pitchFamily="18" charset="0"/>
                <a:cs typeface="Times New Roman" pitchFamily="18" charset="0"/>
              </a:rPr>
              <a:t>đúng:</a:t>
            </a:r>
            <a:endParaRPr lang="en-US" sz="3000" b="1" dirty="0">
              <a:solidFill>
                <a:srgbClr val="005800"/>
              </a:solidFill>
              <a:latin typeface="Times New Roman" pitchFamily="18" charset="0"/>
              <a:cs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42950"/>
            <a:ext cx="990599" cy="1229618"/>
          </a:xfrm>
          <a:prstGeom prst="rect">
            <a:avLst/>
          </a:prstGeom>
        </p:spPr>
      </p:pic>
      <p:sp>
        <p:nvSpPr>
          <p:cNvPr id="20" name="Text Box 30"/>
          <p:cNvSpPr txBox="1">
            <a:spLocks noChangeArrowheads="1"/>
          </p:cNvSpPr>
          <p:nvPr/>
        </p:nvSpPr>
        <p:spPr bwMode="auto">
          <a:xfrm>
            <a:off x="381000" y="75314"/>
            <a:ext cx="228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30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3000" b="1" smtClean="0">
                <a:solidFill>
                  <a:srgbClr val="FF0000"/>
                </a:solidFill>
                <a:latin typeface="Arial" pitchFamily="34" charset="0"/>
                <a:cs typeface="Arial" pitchFamily="34" charset="0"/>
              </a:rPr>
              <a:t> Củng cố:</a:t>
            </a:r>
            <a:endParaRPr lang="en-US" sz="30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49690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mph" presetSubtype="0" fill="hold" grpId="1" nodeType="clickEffect">
                                  <p:stCondLst>
                                    <p:cond delay="0"/>
                                  </p:stCondLst>
                                  <p:childTnLst>
                                    <p:animClr clrSpc="hsl" dir="cw">
                                      <p:cBhvr override="childStyle">
                                        <p:cTn id="26" dur="500" fill="hold"/>
                                        <p:tgtEl>
                                          <p:spTgt spid="14"/>
                                        </p:tgtEl>
                                        <p:attrNameLst>
                                          <p:attrName>style.color</p:attrName>
                                        </p:attrNameLst>
                                      </p:cBhvr>
                                      <p:by>
                                        <p:hsl h="7200000" s="0" l="0"/>
                                      </p:by>
                                    </p:animClr>
                                    <p:animClr clrSpc="hsl" dir="cw">
                                      <p:cBhvr>
                                        <p:cTn id="27" dur="500" fill="hold"/>
                                        <p:tgtEl>
                                          <p:spTgt spid="14"/>
                                        </p:tgtEl>
                                        <p:attrNameLst>
                                          <p:attrName>fillcolor</p:attrName>
                                        </p:attrNameLst>
                                      </p:cBhvr>
                                      <p:by>
                                        <p:hsl h="7200000" s="0" l="0"/>
                                      </p:by>
                                    </p:animClr>
                                    <p:animClr clrSpc="hsl" dir="cw">
                                      <p:cBhvr>
                                        <p:cTn id="28" dur="500" fill="hold"/>
                                        <p:tgtEl>
                                          <p:spTgt spid="14"/>
                                        </p:tgtEl>
                                        <p:attrNameLst>
                                          <p:attrName>stroke.color</p:attrName>
                                        </p:attrNameLst>
                                      </p:cBhvr>
                                      <p:by>
                                        <p:hsl h="7200000" s="0" l="0"/>
                                      </p:by>
                                    </p:animClr>
                                    <p:set>
                                      <p:cBhvr>
                                        <p:cTn id="29" dur="500" fill="hold"/>
                                        <p:tgtEl>
                                          <p:spTgt spid="14"/>
                                        </p:tgtEl>
                                        <p:attrNameLst>
                                          <p:attrName>fill.type</p:attrName>
                                        </p:attrNameLst>
                                      </p:cBhvr>
                                      <p:to>
                                        <p:strVal val="solid"/>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30" fill="hold">
                            <p:stCondLst>
                              <p:cond delay="500"/>
                            </p:stCondLst>
                            <p:childTnLst>
                              <p:par>
                                <p:cTn id="31" presetID="21" presetClass="entr" presetSubtype="1" repeatCount="200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3" name="Chuc mung cac ban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6"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4"/>
          <p:cNvGrpSpPr/>
          <p:nvPr/>
        </p:nvGrpSpPr>
        <p:grpSpPr>
          <a:xfrm>
            <a:off x="8937172" y="924735"/>
            <a:ext cx="76200" cy="4198915"/>
            <a:chOff x="8915400" y="924735"/>
            <a:chExt cx="76200" cy="4198915"/>
          </a:xfrm>
        </p:grpSpPr>
        <p:sp>
          <p:nvSpPr>
            <p:cNvPr id="2071" name="Line 7"/>
            <p:cNvSpPr>
              <a:spLocks noChangeShapeType="1"/>
            </p:cNvSpPr>
            <p:nvPr/>
          </p:nvSpPr>
          <p:spPr bwMode="auto">
            <a:xfrm>
              <a:off x="8915400" y="924735"/>
              <a:ext cx="0" cy="4034431"/>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8991600" y="1028701"/>
              <a:ext cx="0" cy="4094949"/>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0" name="Picture 12"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4590752"/>
            <a:ext cx="865911" cy="58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Flash Buom va ho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842" y="4564856"/>
            <a:ext cx="72115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descr="Day hoa va bu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74263" y="-1278314"/>
            <a:ext cx="308969" cy="29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9718" y="4564857"/>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7" descr="Flash Buom va hoa 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039032" y="-132248"/>
            <a:ext cx="882015" cy="11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07426" y="35719"/>
            <a:ext cx="536575"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Day hoa va bu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21471" y="3540620"/>
            <a:ext cx="34825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0" descr="Con chim 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78554" y="4277873"/>
            <a:ext cx="730250"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2070" name="Picture 31" descr="red_mushroom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8838" y="4377930"/>
            <a:ext cx="12954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19744" y="49695"/>
            <a:ext cx="76200" cy="3894212"/>
            <a:chOff x="152401" y="49695"/>
            <a:chExt cx="76200" cy="3894212"/>
          </a:xfrm>
        </p:grpSpPr>
        <p:sp>
          <p:nvSpPr>
            <p:cNvPr id="30" name="Line 7"/>
            <p:cNvSpPr>
              <a:spLocks noChangeShapeType="1"/>
            </p:cNvSpPr>
            <p:nvPr/>
          </p:nvSpPr>
          <p:spPr bwMode="auto">
            <a:xfrm rot="10800000">
              <a:off x="228601" y="214178"/>
              <a:ext cx="0" cy="3729729"/>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52401" y="49695"/>
              <a:ext cx="0" cy="366505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79" name="Picture 11" descr="Bo hoa 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 y="4002286"/>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0245" y="106758"/>
            <a:ext cx="5459934" cy="74763"/>
            <a:chOff x="40245" y="106758"/>
            <a:chExt cx="5459934" cy="74763"/>
          </a:xfrm>
        </p:grpSpPr>
        <p:sp>
          <p:nvSpPr>
            <p:cNvPr id="33" name="Line 7"/>
            <p:cNvSpPr>
              <a:spLocks noChangeShapeType="1"/>
            </p:cNvSpPr>
            <p:nvPr/>
          </p:nvSpPr>
          <p:spPr bwMode="auto">
            <a:xfrm rot="5400000">
              <a:off x="2879868" y="-2438790"/>
              <a:ext cx="0" cy="5240622"/>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2770211" y="-2623208"/>
              <a:ext cx="0" cy="545993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305833" y="4935387"/>
            <a:ext cx="3009367" cy="74763"/>
            <a:chOff x="4267199" y="4545807"/>
            <a:chExt cx="3009367" cy="74763"/>
          </a:xfrm>
        </p:grpSpPr>
        <p:sp>
          <p:nvSpPr>
            <p:cNvPr id="40" name="Line 7"/>
            <p:cNvSpPr>
              <a:spLocks noChangeShapeType="1"/>
            </p:cNvSpPr>
            <p:nvPr/>
          </p:nvSpPr>
          <p:spPr bwMode="auto">
            <a:xfrm rot="16200000">
              <a:off x="5662227" y="3150779"/>
              <a:ext cx="0" cy="2790055"/>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5856755" y="3200758"/>
              <a:ext cx="0" cy="2839623"/>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 name="Text Box 3"/>
          <p:cNvSpPr txBox="1">
            <a:spLocks noChangeArrowheads="1"/>
          </p:cNvSpPr>
          <p:nvPr/>
        </p:nvSpPr>
        <p:spPr bwMode="auto">
          <a:xfrm>
            <a:off x="1113536" y="503932"/>
            <a:ext cx="2133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smtClean="0">
                <a:solidFill>
                  <a:srgbClr val="FF0000"/>
                </a:solidFill>
                <a:effectLst>
                  <a:outerShdw blurRad="38100" dist="38100" dir="2700000" algn="tl">
                    <a:srgbClr val="000000">
                      <a:alpha val="43137"/>
                    </a:srgbClr>
                  </a:outerShdw>
                </a:effectLst>
                <a:latin typeface="Arial" pitchFamily="34" charset="0"/>
                <a:cs typeface="Arial" pitchFamily="34" charset="0"/>
              </a:rPr>
              <a:t>DẶN DÒ:</a:t>
            </a:r>
          </a:p>
        </p:txBody>
      </p:sp>
      <p:sp>
        <p:nvSpPr>
          <p:cNvPr id="47" name="Text Box 4"/>
          <p:cNvSpPr txBox="1">
            <a:spLocks noChangeArrowheads="1"/>
          </p:cNvSpPr>
          <p:nvPr/>
        </p:nvSpPr>
        <p:spPr bwMode="auto">
          <a:xfrm>
            <a:off x="1066800" y="1113532"/>
            <a:ext cx="41361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6075" indent="-3460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en-US" sz="3200" b="1" smtClean="0">
                <a:solidFill>
                  <a:srgbClr val="0000FF"/>
                </a:solidFill>
                <a:latin typeface="Times New Roman" pitchFamily="18" charset="0"/>
                <a:cs typeface="Times New Roman" pitchFamily="18" charset="0"/>
              </a:rPr>
              <a:t> Xem lại bài đã học.</a:t>
            </a:r>
          </a:p>
        </p:txBody>
      </p:sp>
      <p:sp>
        <p:nvSpPr>
          <p:cNvPr id="48" name="Text Box 5"/>
          <p:cNvSpPr txBox="1">
            <a:spLocks noChangeArrowheads="1"/>
          </p:cNvSpPr>
          <p:nvPr/>
        </p:nvSpPr>
        <p:spPr bwMode="auto">
          <a:xfrm>
            <a:off x="990600" y="2800350"/>
            <a:ext cx="261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pPr>
            <a:r>
              <a:rPr lang="en-US" sz="3200" b="1" smtClean="0">
                <a:solidFill>
                  <a:srgbClr val="FF0000"/>
                </a:solidFill>
                <a:effectLst>
                  <a:outerShdw blurRad="38100" dist="38100" dir="2700000" algn="tl">
                    <a:srgbClr val="000000">
                      <a:alpha val="43137"/>
                    </a:srgbClr>
                  </a:outerShdw>
                </a:effectLst>
                <a:latin typeface="Arial" pitchFamily="34" charset="0"/>
                <a:cs typeface="Arial" pitchFamily="34" charset="0"/>
              </a:rPr>
              <a:t>CHUẨN BỊ:</a:t>
            </a:r>
          </a:p>
        </p:txBody>
      </p:sp>
      <p:sp>
        <p:nvSpPr>
          <p:cNvPr id="49" name="Text Box 6"/>
          <p:cNvSpPr txBox="1">
            <a:spLocks noChangeArrowheads="1"/>
          </p:cNvSpPr>
          <p:nvPr/>
        </p:nvSpPr>
        <p:spPr bwMode="auto">
          <a:xfrm>
            <a:off x="990600" y="3472875"/>
            <a:ext cx="16272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vi-VN" sz="3200" b="1" smtClean="0">
                <a:solidFill>
                  <a:srgbClr val="0000FF"/>
                </a:solidFill>
                <a:latin typeface="Times New Roman" pitchFamily="18" charset="0"/>
                <a:cs typeface="Times New Roman" pitchFamily="18" charset="0"/>
              </a:rPr>
              <a:t>Bài</a:t>
            </a:r>
            <a:r>
              <a:rPr lang="en-US" sz="3200" b="1" smtClean="0">
                <a:solidFill>
                  <a:srgbClr val="0000FF"/>
                </a:solidFill>
                <a:latin typeface="Times New Roman" pitchFamily="18" charset="0"/>
                <a:cs typeface="Times New Roman" pitchFamily="18" charset="0"/>
              </a:rPr>
              <a:t>:</a:t>
            </a:r>
            <a:endPar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0" name="Text Box 4"/>
          <p:cNvSpPr txBox="1">
            <a:spLocks noChangeArrowheads="1"/>
          </p:cNvSpPr>
          <p:nvPr/>
        </p:nvSpPr>
        <p:spPr bwMode="auto">
          <a:xfrm>
            <a:off x="1066800" y="1723132"/>
            <a:ext cx="6447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6075" indent="-3460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Char char="v"/>
            </a:pPr>
            <a:r>
              <a:rPr lang="en-US" sz="3200" b="1" smtClean="0">
                <a:solidFill>
                  <a:srgbClr val="0000FF"/>
                </a:solidFill>
                <a:latin typeface="Times New Roman" pitchFamily="18" charset="0"/>
                <a:cs typeface="Times New Roman" pitchFamily="18" charset="0"/>
              </a:rPr>
              <a:t> Sưu tầm thêm tranh ảnh, tư liệu.</a:t>
            </a:r>
          </a:p>
        </p:txBody>
      </p:sp>
      <p:sp>
        <p:nvSpPr>
          <p:cNvPr id="51" name="Text Box 6"/>
          <p:cNvSpPr txBox="1">
            <a:spLocks noChangeArrowheads="1"/>
          </p:cNvSpPr>
          <p:nvPr/>
        </p:nvSpPr>
        <p:spPr bwMode="auto">
          <a:xfrm>
            <a:off x="2237052" y="3441849"/>
            <a:ext cx="24111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93700" indent="-3937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Bef>
                <a:spcPct val="50000"/>
              </a:spcBef>
            </a:pPr>
            <a:r>
              <a:rPr lang="en-US" sz="3600" b="1" smtClean="0">
                <a:solidFill>
                  <a:srgbClr val="006600"/>
                </a:solidFill>
                <a:effectLst>
                  <a:outerShdw blurRad="38100" dist="38100" dir="2700000" algn="tl">
                    <a:srgbClr val="000000">
                      <a:alpha val="43137"/>
                    </a:srgbClr>
                  </a:outerShdw>
                </a:effectLst>
                <a:latin typeface="+mn-lt"/>
                <a:cs typeface="Times New Roman" pitchFamily="18" charset="0"/>
              </a:rPr>
              <a:t>XI MĂNG</a:t>
            </a:r>
          </a:p>
        </p:txBody>
      </p:sp>
    </p:spTree>
    <p:extLst>
      <p:ext uri="{BB962C8B-B14F-4D97-AF65-F5344CB8AC3E}">
        <p14:creationId xmlns:p14="http://schemas.microsoft.com/office/powerpoint/2010/main" val="418651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p:cTn id="7" dur="10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 calcmode="lin" valueType="num">
                                      <p:cBhvr additive="base">
                                        <p:cTn id="12"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 calcmode="lin" valueType="num">
                                      <p:cBhvr additive="base">
                                        <p:cTn id="17"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anim calcmode="lin" valueType="num">
                                      <p:cBhvr>
                                        <p:cTn id="23"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8">
                                            <p:txEl>
                                              <p:pRg st="0" end="0"/>
                                            </p:txEl>
                                          </p:spTgt>
                                        </p:tgtEl>
                                        <p:attrNameLst>
                                          <p:attrName>ppt_h</p:attrName>
                                        </p:attrNameLst>
                                      </p:cBhvr>
                                      <p:tavLst>
                                        <p:tav tm="0">
                                          <p:val>
                                            <p:fltVal val="0"/>
                                          </p:val>
                                        </p:tav>
                                        <p:tav tm="100000">
                                          <p:val>
                                            <p:strVal val="#ppt_h"/>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iterate type="lt">
                                    <p:tmPct val="10000"/>
                                  </p:iterate>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wipe(left)">
                                      <p:cBhvr>
                                        <p:cTn id="3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AutoShape 6"/>
          <p:cNvSpPr>
            <a:spLocks noChangeArrowheads="1"/>
          </p:cNvSpPr>
          <p:nvPr/>
        </p:nvSpPr>
        <p:spPr bwMode="auto">
          <a:xfrm>
            <a:off x="7416362" y="3741733"/>
            <a:ext cx="923145" cy="904246"/>
          </a:xfrm>
          <a:prstGeom prst="star32">
            <a:avLst>
              <a:gd name="adj" fmla="val 0"/>
            </a:avLst>
          </a:prstGeom>
          <a:solidFill>
            <a:srgbClr val="0FA52C"/>
          </a:solidFill>
          <a:ln w="9525">
            <a:solidFill>
              <a:srgbClr val="12C835"/>
            </a:solidFill>
            <a:miter lim="800000"/>
            <a:headEnd/>
            <a:tailEnd/>
          </a:ln>
        </p:spPr>
        <p:txBody>
          <a:bodyPr wrap="none" anchor="ctr"/>
          <a:lstStyle/>
          <a:p>
            <a:pPr algn="ctr"/>
            <a:endParaRPr lang="en-US" sz="4800" smtClean="0">
              <a:solidFill>
                <a:srgbClr val="000000"/>
              </a:solidFill>
              <a:latin typeface="VNI-Swiss-Condense" pitchFamily="2" charset="0"/>
            </a:endParaRPr>
          </a:p>
        </p:txBody>
      </p:sp>
      <p:sp>
        <p:nvSpPr>
          <p:cNvPr id="18" name="AutoShape 7"/>
          <p:cNvSpPr>
            <a:spLocks noChangeArrowheads="1"/>
          </p:cNvSpPr>
          <p:nvPr/>
        </p:nvSpPr>
        <p:spPr bwMode="auto">
          <a:xfrm>
            <a:off x="2590800" y="209550"/>
            <a:ext cx="914400" cy="742950"/>
          </a:xfrm>
          <a:prstGeom prst="star32">
            <a:avLst>
              <a:gd name="adj" fmla="val 0"/>
            </a:avLst>
          </a:prstGeom>
          <a:solidFill>
            <a:srgbClr val="FFFF00"/>
          </a:solidFill>
          <a:ln w="9525">
            <a:solidFill>
              <a:srgbClr val="FFFF00"/>
            </a:solidFill>
            <a:miter lim="800000"/>
            <a:headEnd/>
            <a:tailEnd/>
          </a:ln>
        </p:spPr>
        <p:txBody>
          <a:bodyPr wrap="none" anchor="ctr"/>
          <a:lstStyle/>
          <a:p>
            <a:pPr algn="ctr"/>
            <a:endParaRPr lang="en-US" sz="4800" smtClean="0">
              <a:solidFill>
                <a:srgbClr val="000000"/>
              </a:solidFill>
              <a:latin typeface="VNI-Swiss-Condense" pitchFamily="2" charset="0"/>
            </a:endParaRPr>
          </a:p>
        </p:txBody>
      </p:sp>
      <p:sp>
        <p:nvSpPr>
          <p:cNvPr id="19" name="AutoShape 14"/>
          <p:cNvSpPr>
            <a:spLocks noChangeArrowheads="1"/>
          </p:cNvSpPr>
          <p:nvPr/>
        </p:nvSpPr>
        <p:spPr bwMode="auto">
          <a:xfrm>
            <a:off x="7162800" y="1163847"/>
            <a:ext cx="990600" cy="800100"/>
          </a:xfrm>
          <a:prstGeom prst="star32">
            <a:avLst>
              <a:gd name="adj" fmla="val 6898"/>
            </a:avLst>
          </a:prstGeom>
          <a:solidFill>
            <a:srgbClr val="F4AAEF"/>
          </a:solidFill>
          <a:ln w="9525">
            <a:solidFill>
              <a:srgbClr val="F3E1F0"/>
            </a:solidFill>
            <a:miter lim="800000"/>
            <a:headEnd/>
            <a:tailEnd/>
          </a:ln>
        </p:spPr>
        <p:txBody>
          <a:bodyPr wrap="none" anchor="ctr"/>
          <a:lstStyle/>
          <a:p>
            <a:pPr algn="ctr"/>
            <a:endParaRPr lang="en-US" sz="4800" smtClean="0">
              <a:solidFill>
                <a:srgbClr val="000000"/>
              </a:solidFill>
              <a:latin typeface="VNI-Swiss-Condense" pitchFamily="2" charset="0"/>
            </a:endParaRPr>
          </a:p>
        </p:txBody>
      </p:sp>
      <p:sp>
        <p:nvSpPr>
          <p:cNvPr id="20" name="AutoShape 17"/>
          <p:cNvSpPr>
            <a:spLocks noChangeArrowheads="1"/>
          </p:cNvSpPr>
          <p:nvPr/>
        </p:nvSpPr>
        <p:spPr bwMode="auto">
          <a:xfrm>
            <a:off x="1024677" y="1621047"/>
            <a:ext cx="381000" cy="342900"/>
          </a:xfrm>
          <a:prstGeom prst="star32">
            <a:avLst>
              <a:gd name="adj" fmla="val 0"/>
            </a:avLst>
          </a:prstGeom>
          <a:solidFill>
            <a:srgbClr val="EB67E2"/>
          </a:solidFill>
          <a:ln w="9525">
            <a:solidFill>
              <a:srgbClr val="EB67E2"/>
            </a:solidFill>
            <a:miter lim="800000"/>
            <a:headEnd/>
            <a:tailEnd/>
          </a:ln>
        </p:spPr>
        <p:txBody>
          <a:bodyPr wrap="none" anchor="ctr"/>
          <a:lstStyle/>
          <a:p>
            <a:pPr algn="ctr"/>
            <a:endParaRPr lang="en-US" sz="4800" smtClean="0">
              <a:solidFill>
                <a:srgbClr val="000000"/>
              </a:solidFill>
              <a:latin typeface="VNI-Swiss-Condense" pitchFamily="2" charset="0"/>
            </a:endParaRPr>
          </a:p>
        </p:txBody>
      </p:sp>
      <p:pic>
        <p:nvPicPr>
          <p:cNvPr id="21" name="Picture 7" descr="puls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01527" y="1480969"/>
            <a:ext cx="1447800" cy="8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8"/>
          <p:cNvSpPr txBox="1">
            <a:spLocks noChangeArrowheads="1"/>
          </p:cNvSpPr>
          <p:nvPr/>
        </p:nvSpPr>
        <p:spPr bwMode="auto">
          <a:xfrm>
            <a:off x="838200" y="1885950"/>
            <a:ext cx="7547823" cy="1200329"/>
          </a:xfrm>
          <a:prstGeom prst="rect">
            <a:avLst/>
          </a:prstGeom>
          <a:noFill/>
          <a:ln w="9525">
            <a:noFill/>
            <a:miter lim="800000"/>
            <a:headEnd/>
            <a:tailEnd/>
          </a:ln>
          <a:effectLst/>
        </p:spPr>
        <p:txBody>
          <a:bodyPr wrap="square">
            <a:spAutoFit/>
          </a:bodyPr>
          <a:lstStyle/>
          <a:p>
            <a:pPr algn="ctr">
              <a:spcBef>
                <a:spcPct val="50000"/>
              </a:spcBef>
              <a:defRPr/>
            </a:pPr>
            <a:r>
              <a:rPr lang="en-US" sz="3600" b="1">
                <a:solidFill>
                  <a:srgbClr val="FF0000"/>
                </a:solidFill>
                <a:effectLst>
                  <a:outerShdw blurRad="38100" dist="38100" dir="2700000" algn="tl">
                    <a:srgbClr val="000000"/>
                  </a:outerShdw>
                </a:effectLst>
                <a:latin typeface="Arial"/>
              </a:rPr>
              <a:t>Các em </a:t>
            </a:r>
            <a:r>
              <a:rPr lang="en-US" sz="3600" b="1" smtClean="0">
                <a:solidFill>
                  <a:srgbClr val="FF0000"/>
                </a:solidFill>
                <a:effectLst>
                  <a:outerShdw blurRad="38100" dist="38100" dir="2700000" algn="tl">
                    <a:srgbClr val="000000"/>
                  </a:outerShdw>
                </a:effectLst>
                <a:latin typeface="Arial"/>
              </a:rPr>
              <a:t>ở </a:t>
            </a:r>
            <a:r>
              <a:rPr lang="en-US" sz="3600" b="1">
                <a:solidFill>
                  <a:srgbClr val="FF0000"/>
                </a:solidFill>
                <a:effectLst>
                  <a:outerShdw blurRad="38100" dist="38100" dir="2700000" algn="tl">
                    <a:srgbClr val="000000"/>
                  </a:outerShdw>
                </a:effectLst>
                <a:latin typeface="Arial"/>
              </a:rPr>
              <a:t>nhà nhớ học thuộc </a:t>
            </a:r>
            <a:r>
              <a:rPr lang="en-US" sz="3600" b="1" smtClean="0">
                <a:solidFill>
                  <a:srgbClr val="FF0000"/>
                </a:solidFill>
                <a:effectLst>
                  <a:outerShdw blurRad="38100" dist="38100" dir="2700000" algn="tl">
                    <a:srgbClr val="000000"/>
                  </a:outerShdw>
                </a:effectLst>
                <a:latin typeface="Arial"/>
              </a:rPr>
              <a:t>bài và </a:t>
            </a:r>
            <a:r>
              <a:rPr lang="en-US" sz="3600" b="1">
                <a:solidFill>
                  <a:srgbClr val="FF0000"/>
                </a:solidFill>
                <a:effectLst>
                  <a:outerShdw blurRad="38100" dist="38100" dir="2700000" algn="tl">
                    <a:srgbClr val="000000"/>
                  </a:outerShdw>
                </a:effectLst>
                <a:latin typeface="Arial"/>
              </a:rPr>
              <a:t>làm bài tập </a:t>
            </a:r>
            <a:r>
              <a:rPr lang="en-US" sz="3600" b="1" smtClean="0">
                <a:solidFill>
                  <a:srgbClr val="FF0000"/>
                </a:solidFill>
                <a:effectLst>
                  <a:outerShdw blurRad="38100" dist="38100" dir="2700000" algn="tl">
                    <a:srgbClr val="000000"/>
                  </a:outerShdw>
                </a:effectLst>
                <a:latin typeface="Arial"/>
              </a:rPr>
              <a:t>nhé !</a:t>
            </a:r>
            <a:endParaRPr lang="en-US" sz="3600" b="1">
              <a:solidFill>
                <a:srgbClr val="FF0000"/>
              </a:solidFill>
              <a:effectLst>
                <a:outerShdw blurRad="38100" dist="38100" dir="2700000" algn="tl">
                  <a:srgbClr val="000000"/>
                </a:outerShdw>
              </a:effectLst>
              <a:latin typeface="Arial"/>
            </a:endParaRPr>
          </a:p>
        </p:txBody>
      </p:sp>
      <p:sp>
        <p:nvSpPr>
          <p:cNvPr id="23" name="Text Box 18"/>
          <p:cNvSpPr txBox="1">
            <a:spLocks noChangeArrowheads="1"/>
          </p:cNvSpPr>
          <p:nvPr/>
        </p:nvSpPr>
        <p:spPr bwMode="auto">
          <a:xfrm>
            <a:off x="2472204" y="3257550"/>
            <a:ext cx="4842996" cy="707886"/>
          </a:xfrm>
          <a:prstGeom prst="rect">
            <a:avLst/>
          </a:prstGeom>
          <a:noFill/>
          <a:ln w="9525">
            <a:noFill/>
            <a:miter lim="800000"/>
            <a:headEnd/>
            <a:tailEnd/>
          </a:ln>
          <a:effectLst/>
        </p:spPr>
        <p:txBody>
          <a:bodyPr wrap="square">
            <a:spAutoFit/>
          </a:bodyPr>
          <a:lstStyle/>
          <a:p>
            <a:pPr algn="ctr">
              <a:spcBef>
                <a:spcPct val="50000"/>
              </a:spcBef>
              <a:defRPr/>
            </a:pPr>
            <a:r>
              <a:rPr lang="en-US" sz="4000" b="1" smtClean="0">
                <a:solidFill>
                  <a:srgbClr val="0000FF"/>
                </a:solidFill>
                <a:effectLst>
                  <a:outerShdw blurRad="38100" dist="38100" dir="2700000" algn="tl">
                    <a:srgbClr val="000000"/>
                  </a:outerShdw>
                </a:effectLst>
                <a:latin typeface="Arial"/>
              </a:rPr>
              <a:t>Hẹn </a:t>
            </a:r>
            <a:r>
              <a:rPr lang="en-US" sz="4000" b="1">
                <a:solidFill>
                  <a:srgbClr val="0000FF"/>
                </a:solidFill>
                <a:effectLst>
                  <a:outerShdw blurRad="38100" dist="38100" dir="2700000" algn="tl">
                    <a:srgbClr val="000000"/>
                  </a:outerShdw>
                </a:effectLst>
                <a:latin typeface="Arial"/>
              </a:rPr>
              <a:t>gặp lại các </a:t>
            </a:r>
            <a:r>
              <a:rPr lang="en-US" sz="4000" b="1" smtClean="0">
                <a:solidFill>
                  <a:srgbClr val="0000FF"/>
                </a:solidFill>
                <a:effectLst>
                  <a:outerShdw blurRad="38100" dist="38100" dir="2700000" algn="tl">
                    <a:srgbClr val="000000"/>
                  </a:outerShdw>
                </a:effectLst>
                <a:latin typeface="Arial"/>
              </a:rPr>
              <a:t>em</a:t>
            </a:r>
            <a:endParaRPr lang="en-US" sz="4000" b="1">
              <a:solidFill>
                <a:srgbClr val="0000FF"/>
              </a:solidFill>
              <a:effectLst>
                <a:outerShdw blurRad="38100" dist="38100" dir="2700000" algn="tl">
                  <a:srgbClr val="000000"/>
                </a:outerShdw>
              </a:effectLst>
              <a:latin typeface="Arial"/>
            </a:endParaRPr>
          </a:p>
        </p:txBody>
      </p:sp>
      <p:pic>
        <p:nvPicPr>
          <p:cNvPr id="24" name="Picture 721"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53877" y="4073446"/>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21" descr="sta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03608" y="3169215"/>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puls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5806" y="3879812"/>
            <a:ext cx="1447800" cy="8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
          <p:cNvSpPr>
            <a:spLocks noChangeArrowheads="1"/>
          </p:cNvSpPr>
          <p:nvPr/>
        </p:nvSpPr>
        <p:spPr bwMode="auto">
          <a:xfrm>
            <a:off x="0" y="-1905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pic>
        <p:nvPicPr>
          <p:cNvPr id="2" name="BKMUSIC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1800" y="4402059"/>
            <a:ext cx="304800" cy="3048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1000" y="4073446"/>
            <a:ext cx="1338255" cy="1085072"/>
          </a:xfrm>
          <a:prstGeom prst="rect">
            <a:avLst/>
          </a:prstGeom>
        </p:spPr>
      </p:pic>
    </p:spTree>
    <p:extLst>
      <p:ext uri="{BB962C8B-B14F-4D97-AF65-F5344CB8AC3E}">
        <p14:creationId xmlns:p14="http://schemas.microsoft.com/office/powerpoint/2010/main" val="1430198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0"/>
                                  </p:iterate>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36" presetClass="emph" presetSubtype="0" repeatCount="indefinite" fill="hold" grpId="1" nodeType="afterEffect">
                                  <p:stCondLst>
                                    <p:cond delay="0"/>
                                  </p:stCondLst>
                                  <p:iterate type="lt">
                                    <p:tmPct val="10000"/>
                                  </p:iterate>
                                  <p:childTnLst>
                                    <p:animScale>
                                      <p:cBhvr>
                                        <p:cTn id="16" dur="500" autoRev="1" fill="hold">
                                          <p:stCondLst>
                                            <p:cond delay="0"/>
                                          </p:stCondLst>
                                        </p:cTn>
                                        <p:tgtEl>
                                          <p:spTgt spid="23"/>
                                        </p:tgtEl>
                                      </p:cBhvr>
                                      <p:to x="80000" y="100000"/>
                                    </p:animScale>
                                    <p:anim by="(#ppt_w*0.10)" calcmode="lin" valueType="num">
                                      <p:cBhvr>
                                        <p:cTn id="17" dur="500" autoRev="1" fill="hold">
                                          <p:stCondLst>
                                            <p:cond delay="0"/>
                                          </p:stCondLst>
                                        </p:cTn>
                                        <p:tgtEl>
                                          <p:spTgt spid="23"/>
                                        </p:tgtEl>
                                        <p:attrNameLst>
                                          <p:attrName>ppt_x</p:attrName>
                                        </p:attrNameLst>
                                      </p:cBhvr>
                                    </p:anim>
                                    <p:anim by="(-#ppt_w*0.10)" calcmode="lin" valueType="num">
                                      <p:cBhvr>
                                        <p:cTn id="18" dur="500" autoRev="1" fill="hold">
                                          <p:stCondLst>
                                            <p:cond delay="0"/>
                                          </p:stCondLst>
                                        </p:cTn>
                                        <p:tgtEl>
                                          <p:spTgt spid="23"/>
                                        </p:tgtEl>
                                        <p:attrNameLst>
                                          <p:attrName>ppt_y</p:attrName>
                                        </p:attrNameLst>
                                      </p:cBhvr>
                                    </p:anim>
                                    <p:animRot by="-480000">
                                      <p:cBhvr>
                                        <p:cTn id="19" dur="500" autoRev="1" fill="hold">
                                          <p:stCondLst>
                                            <p:cond delay="0"/>
                                          </p:stCondLst>
                                        </p:cTn>
                                        <p:tgtEl>
                                          <p:spTgt spid="23"/>
                                        </p:tgtEl>
                                        <p:attrNameLst>
                                          <p:attrName>r</p:attrName>
                                        </p:attrNameLst>
                                      </p:cBhvr>
                                    </p:animRot>
                                  </p:childTnLst>
                                </p:cTn>
                              </p:par>
                              <p:par>
                                <p:cTn id="20" presetID="49" presetClass="entr" presetSubtype="0" decel="10000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360"/>
                                          </p:val>
                                        </p:tav>
                                        <p:tav tm="100000">
                                          <p:val>
                                            <p:fltVal val="0"/>
                                          </p:val>
                                        </p:tav>
                                      </p:tavLst>
                                    </p:anim>
                                    <p:animEffect transition="in" filter="fade">
                                      <p:cBhvr>
                                        <p:cTn id="25" dur="500"/>
                                        <p:tgtEl>
                                          <p:spTgt spid="17"/>
                                        </p:tgtEl>
                                      </p:cBhvr>
                                    </p:animEffect>
                                  </p:childTnLst>
                                </p:cTn>
                              </p:par>
                              <p:par>
                                <p:cTn id="26" presetID="8" presetClass="emph" presetSubtype="0" repeatCount="indefinite" fill="hold" grpId="1" nodeType="withEffect">
                                  <p:stCondLst>
                                    <p:cond delay="0"/>
                                  </p:stCondLst>
                                  <p:childTnLst>
                                    <p:animRot by="21600000">
                                      <p:cBhvr>
                                        <p:cTn id="27" dur="5000" fill="hold"/>
                                        <p:tgtEl>
                                          <p:spTgt spid="17"/>
                                        </p:tgtEl>
                                        <p:attrNameLst>
                                          <p:attrName>r</p:attrName>
                                        </p:attrNameLst>
                                      </p:cBhvr>
                                    </p:animRot>
                                  </p:childTnLst>
                                </p:cTn>
                              </p:par>
                              <p:par>
                                <p:cTn id="28" presetID="49" presetClass="entr" presetSubtype="0" decel="10000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360"/>
                                          </p:val>
                                        </p:tav>
                                        <p:tav tm="100000">
                                          <p:val>
                                            <p:fltVal val="0"/>
                                          </p:val>
                                        </p:tav>
                                      </p:tavLst>
                                    </p:anim>
                                    <p:animEffect transition="in" filter="fade">
                                      <p:cBhvr>
                                        <p:cTn id="33" dur="500"/>
                                        <p:tgtEl>
                                          <p:spTgt spid="18"/>
                                        </p:tgtEl>
                                      </p:cBhvr>
                                    </p:animEffect>
                                  </p:childTnLst>
                                </p:cTn>
                              </p:par>
                              <p:par>
                                <p:cTn id="34" presetID="8" presetClass="emph" presetSubtype="0" repeatCount="indefinite" fill="hold" grpId="1" nodeType="withEffect">
                                  <p:stCondLst>
                                    <p:cond delay="0"/>
                                  </p:stCondLst>
                                  <p:childTnLst>
                                    <p:animRot by="21600000">
                                      <p:cBhvr>
                                        <p:cTn id="35" dur="5000" fill="hold"/>
                                        <p:tgtEl>
                                          <p:spTgt spid="18"/>
                                        </p:tgtEl>
                                        <p:attrNameLst>
                                          <p:attrName>r</p:attrName>
                                        </p:attrNameLst>
                                      </p:cBhvr>
                                    </p:animRot>
                                  </p:childTnLst>
                                </p:cTn>
                              </p:par>
                              <p:par>
                                <p:cTn id="36" presetID="49" presetClass="entr" presetSubtype="0" decel="10000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360"/>
                                          </p:val>
                                        </p:tav>
                                        <p:tav tm="100000">
                                          <p:val>
                                            <p:fltVal val="0"/>
                                          </p:val>
                                        </p:tav>
                                      </p:tavLst>
                                    </p:anim>
                                    <p:animEffect transition="in" filter="fade">
                                      <p:cBhvr>
                                        <p:cTn id="41" dur="500"/>
                                        <p:tgtEl>
                                          <p:spTgt spid="19"/>
                                        </p:tgtEl>
                                      </p:cBhvr>
                                    </p:animEffect>
                                  </p:childTnLst>
                                </p:cTn>
                              </p:par>
                              <p:par>
                                <p:cTn id="42" presetID="8" presetClass="emph" presetSubtype="0" repeatCount="indefinite" fill="hold" grpId="1" nodeType="withEffect">
                                  <p:stCondLst>
                                    <p:cond delay="0"/>
                                  </p:stCondLst>
                                  <p:childTnLst>
                                    <p:animRot by="21600000">
                                      <p:cBhvr>
                                        <p:cTn id="43" dur="5000" fill="hold"/>
                                        <p:tgtEl>
                                          <p:spTgt spid="19"/>
                                        </p:tgtEl>
                                        <p:attrNameLst>
                                          <p:attrName>r</p:attrName>
                                        </p:attrNameLst>
                                      </p:cBhvr>
                                    </p:animRot>
                                  </p:childTnLst>
                                </p:cTn>
                              </p:par>
                              <p:par>
                                <p:cTn id="44" presetID="49" presetClass="entr" presetSubtype="0" decel="10000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8" presetClass="emph" presetSubtype="0" repeatCount="indefinite" fill="hold" grpId="1" nodeType="withEffect">
                                  <p:stCondLst>
                                    <p:cond delay="0"/>
                                  </p:stCondLst>
                                  <p:childTnLst>
                                    <p:animRot by="21600000">
                                      <p:cBhvr>
                                        <p:cTn id="51" dur="5000" fill="hold"/>
                                        <p:tgtEl>
                                          <p:spTgt spid="20"/>
                                        </p:tgtEl>
                                        <p:attrNameLst>
                                          <p:attrName>r</p:attrName>
                                        </p:attrNameLst>
                                      </p:cBhvr>
                                    </p:animRot>
                                  </p:childTnLst>
                                </p:cTn>
                              </p:par>
                              <p:par>
                                <p:cTn id="52" presetID="1" presetClass="mediacall" presetSubtype="0" fill="hold" nodeType="withEffect">
                                  <p:stCondLst>
                                    <p:cond delay="0"/>
                                  </p:stCondLst>
                                  <p:childTnLst>
                                    <p:cmd type="call" cmd="playFrom(0.0)">
                                      <p:cBhvr>
                                        <p:cTn id="53" dur="50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repeatCount="indefinite" fill="hold" display="0">
                  <p:stCondLst>
                    <p:cond delay="indefinite"/>
                  </p:stCondLst>
                  <p:endCondLst>
                    <p:cond evt="onStopAudio" delay="0">
                      <p:tgtEl>
                        <p:sldTgt/>
                      </p:tgtEl>
                    </p:cond>
                  </p:endCondLst>
                </p:cTn>
                <p:tgtEl>
                  <p:spTgt spid="2"/>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23" grpId="0"/>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1566577" y="1251287"/>
            <a:ext cx="73488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000" b="1" smtClean="0">
                <a:latin typeface="Times New Roman" pitchFamily="18" charset="0"/>
                <a:cs typeface="Times New Roman" pitchFamily="18" charset="0"/>
              </a:rPr>
              <a:t>So </a:t>
            </a:r>
            <a:r>
              <a:rPr lang="en-US" sz="3000" b="1">
                <a:latin typeface="Times New Roman" pitchFamily="18" charset="0"/>
                <a:cs typeface="Times New Roman" pitchFamily="18" charset="0"/>
              </a:rPr>
              <a:t>sánh đá vôi và đá cuội, bạn có nhận xét gì về độ cứng của đá vôi so với đá cuội?</a:t>
            </a:r>
            <a:endParaRPr lang="en-US" sz="3000" b="1" dirty="0">
              <a:latin typeface="Times New Roman" pitchFamily="18" charset="0"/>
              <a:cs typeface="Times New Roman" pitchFamily="18" charset="0"/>
            </a:endParaRPr>
          </a:p>
        </p:txBody>
      </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484743" y="2382619"/>
            <a:ext cx="6144657"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A</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Đá </a:t>
            </a:r>
            <a:r>
              <a:rPr lang="en-US" sz="3600" b="1">
                <a:solidFill>
                  <a:srgbClr val="0000FF"/>
                </a:solidFill>
                <a:latin typeface="Times New Roman" pitchFamily="18" charset="0"/>
                <a:cs typeface="Times New Roman" pitchFamily="18" charset="0"/>
              </a:rPr>
              <a:t>vôi cứng hơn đá </a:t>
            </a:r>
            <a:r>
              <a:rPr lang="en-US" sz="3600" b="1" smtClean="0">
                <a:solidFill>
                  <a:srgbClr val="0000FF"/>
                </a:solidFill>
                <a:latin typeface="Times New Roman" pitchFamily="18" charset="0"/>
                <a:cs typeface="Times New Roman" pitchFamily="18" charset="0"/>
              </a:rPr>
              <a:t>cuội.</a:t>
            </a:r>
            <a:endParaRPr lang="vi-VN" sz="3600" b="1">
              <a:solidFill>
                <a:srgbClr val="0000FF"/>
              </a:solidFill>
              <a:latin typeface="Times New Roman" pitchFamily="18" charset="0"/>
              <a:cs typeface="Times New Roman" pitchFamily="18" charset="0"/>
            </a:endParaRPr>
          </a:p>
        </p:txBody>
      </p:sp>
      <p:sp>
        <p:nvSpPr>
          <p:cNvPr id="14" name="Rectangle 13"/>
          <p:cNvSpPr/>
          <p:nvPr/>
        </p:nvSpPr>
        <p:spPr>
          <a:xfrm>
            <a:off x="484743" y="3297019"/>
            <a:ext cx="7287657"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B</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Đá </a:t>
            </a:r>
            <a:r>
              <a:rPr lang="en-US" sz="3600" b="1">
                <a:solidFill>
                  <a:srgbClr val="0000FF"/>
                </a:solidFill>
                <a:latin typeface="Times New Roman" pitchFamily="18" charset="0"/>
                <a:cs typeface="Times New Roman" pitchFamily="18" charset="0"/>
              </a:rPr>
              <a:t>vôi không cứng bằng đá </a:t>
            </a:r>
            <a:r>
              <a:rPr lang="en-US" sz="3600" b="1" smtClean="0">
                <a:solidFill>
                  <a:srgbClr val="0000FF"/>
                </a:solidFill>
                <a:latin typeface="Times New Roman" pitchFamily="18" charset="0"/>
                <a:cs typeface="Times New Roman" pitchFamily="18" charset="0"/>
              </a:rPr>
              <a:t>cuội.</a:t>
            </a:r>
            <a:endParaRPr lang="vi-VN" sz="3600" b="1">
              <a:solidFill>
                <a:srgbClr val="0000FF"/>
              </a:solidFill>
              <a:latin typeface="Times New Roman" pitchFamily="18" charset="0"/>
              <a:cs typeface="Times New Roman" pitchFamily="18" charset="0"/>
            </a:endParaRPr>
          </a:p>
        </p:txBody>
      </p:sp>
      <p:sp>
        <p:nvSpPr>
          <p:cNvPr id="17" name="Rectangle 16"/>
          <p:cNvSpPr/>
          <p:nvPr/>
        </p:nvSpPr>
        <p:spPr>
          <a:xfrm>
            <a:off x="457200" y="4211419"/>
            <a:ext cx="8153400"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C</a:t>
            </a:r>
            <a:r>
              <a:rPr lang="vi-VN" sz="3600" b="1">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Đá </a:t>
            </a:r>
            <a:r>
              <a:rPr lang="en-US" sz="3600" b="1">
                <a:solidFill>
                  <a:srgbClr val="0000FF"/>
                </a:solidFill>
                <a:latin typeface="Times New Roman" pitchFamily="18" charset="0"/>
                <a:cs typeface="Times New Roman" pitchFamily="18" charset="0"/>
              </a:rPr>
              <a:t>vôi và đá cuội đều cứng như nhau.</a:t>
            </a:r>
            <a:endParaRPr lang="vi-VN" sz="3600" b="1">
              <a:solidFill>
                <a:srgbClr val="0000FF"/>
              </a:solidFill>
              <a:latin typeface="Times New Roman" pitchFamily="18" charset="0"/>
              <a:cs typeface="Times New Roman" pitchFamily="18" charset="0"/>
            </a:endParaRPr>
          </a:p>
        </p:txBody>
      </p:sp>
      <p:sp>
        <p:nvSpPr>
          <p:cNvPr id="18" name="Oval 17"/>
          <p:cNvSpPr/>
          <p:nvPr/>
        </p:nvSpPr>
        <p:spPr>
          <a:xfrm>
            <a:off x="484743" y="3367418"/>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sp>
        <p:nvSpPr>
          <p:cNvPr id="19" name="Rectangle 18"/>
          <p:cNvSpPr>
            <a:spLocks noChangeArrowheads="1"/>
          </p:cNvSpPr>
          <p:nvPr/>
        </p:nvSpPr>
        <p:spPr bwMode="auto">
          <a:xfrm>
            <a:off x="1600200" y="691575"/>
            <a:ext cx="3810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altLang="vi-VN" sz="3000" b="1" smtClean="0">
                <a:solidFill>
                  <a:srgbClr val="005800"/>
                </a:solidFill>
                <a:effectLst>
                  <a:outerShdw blurRad="38100" dist="38100" dir="2700000" algn="tl">
                    <a:srgbClr val="000000">
                      <a:alpha val="43137"/>
                    </a:srgbClr>
                  </a:outerShdw>
                </a:effectLst>
                <a:latin typeface="Times New Roman" pitchFamily="18" charset="0"/>
                <a:cs typeface="Times New Roman" pitchFamily="18" charset="0"/>
              </a:rPr>
              <a:t>1.</a:t>
            </a:r>
            <a:r>
              <a:rPr lang="en-US" altLang="vi-VN" sz="3000" b="1" smtClean="0">
                <a:solidFill>
                  <a:srgbClr val="005800"/>
                </a:solidFill>
                <a:latin typeface="Times New Roman" pitchFamily="18" charset="0"/>
                <a:cs typeface="Times New Roman" pitchFamily="18" charset="0"/>
              </a:rPr>
              <a:t> </a:t>
            </a:r>
            <a:r>
              <a:rPr lang="vi-VN" altLang="vi-VN" sz="3000" b="1" smtClean="0">
                <a:solidFill>
                  <a:srgbClr val="005800"/>
                </a:solidFill>
                <a:latin typeface="Times New Roman" pitchFamily="18" charset="0"/>
                <a:cs typeface="Times New Roman" pitchFamily="18" charset="0"/>
              </a:rPr>
              <a:t>Chọn</a:t>
            </a:r>
            <a:r>
              <a:rPr lang="en-US" altLang="vi-VN" sz="3000" b="1" smtClean="0">
                <a:solidFill>
                  <a:srgbClr val="005800"/>
                </a:solidFill>
                <a:latin typeface="Times New Roman" pitchFamily="18" charset="0"/>
                <a:cs typeface="Times New Roman" pitchFamily="18" charset="0"/>
              </a:rPr>
              <a:t> đáp án đúng:</a:t>
            </a:r>
            <a:endParaRPr lang="en-US" sz="3000" b="1" dirty="0">
              <a:solidFill>
                <a:srgbClr val="005800"/>
              </a:solidFill>
              <a:latin typeface="Times New Roman" pitchFamily="18" charset="0"/>
              <a:cs typeface="Times New Roman"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814" y="959365"/>
            <a:ext cx="1337977" cy="1247910"/>
          </a:xfrm>
          <a:prstGeom prst="rect">
            <a:avLst/>
          </a:prstGeom>
        </p:spPr>
      </p:pic>
      <p:sp>
        <p:nvSpPr>
          <p:cNvPr id="15" name="Text Box 30"/>
          <p:cNvSpPr txBox="1">
            <a:spLocks noChangeArrowheads="1"/>
          </p:cNvSpPr>
          <p:nvPr/>
        </p:nvSpPr>
        <p:spPr bwMode="auto">
          <a:xfrm>
            <a:off x="304800" y="149742"/>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8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800" b="1" smtClean="0">
                <a:solidFill>
                  <a:srgbClr val="FF0000"/>
                </a:solidFill>
                <a:latin typeface="Arial" pitchFamily="34" charset="0"/>
                <a:cs typeface="Arial" pitchFamily="34" charset="0"/>
                <a:sym typeface="Wingdings"/>
              </a:rPr>
              <a:t> </a:t>
            </a:r>
            <a:r>
              <a:rPr lang="en-US" sz="2800" b="1" smtClean="0">
                <a:solidFill>
                  <a:srgbClr val="FF0000"/>
                </a:solidFill>
                <a:latin typeface="Arial" pitchFamily="34" charset="0"/>
                <a:cs typeface="Arial" pitchFamily="34" charset="0"/>
              </a:rPr>
              <a:t>KIỂM TRA BÀI CŨ:</a:t>
            </a:r>
            <a:endParaRPr lang="en-US" sz="2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95123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1+#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mph" presetSubtype="0" fill="hold" grpId="1" nodeType="click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cashreg.wav"/>
                                        </p:tgtEl>
                                      </p:cMediaNode>
                                    </p:audio>
                                  </p:subTnLst>
                                </p:cTn>
                              </p:par>
                            </p:childTnLst>
                          </p:cTn>
                        </p:par>
                        <p:par>
                          <p:cTn id="47" fill="hold">
                            <p:stCondLst>
                              <p:cond delay="500"/>
                            </p:stCondLst>
                            <p:childTnLst>
                              <p:par>
                                <p:cTn id="48" presetID="21" presetClass="entr" presetSubtype="1" repeatCount="200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Chuc mung cac ban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7" grpId="0"/>
      <p:bldP spid="18" grpId="0" animBg="1"/>
      <p:bldP spid="19"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1642777" y="1037332"/>
            <a:ext cx="69678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defRPr/>
            </a:pPr>
            <a:r>
              <a:rPr lang="en-US" sz="3200" b="1" smtClean="0">
                <a:latin typeface="Times New Roman" pitchFamily="18" charset="0"/>
                <a:cs typeface="Times New Roman" pitchFamily="18" charset="0"/>
              </a:rPr>
              <a:t>Hiện </a:t>
            </a:r>
            <a:r>
              <a:rPr lang="en-US" sz="3200" b="1">
                <a:latin typeface="Times New Roman" pitchFamily="18" charset="0"/>
                <a:cs typeface="Times New Roman" pitchFamily="18" charset="0"/>
              </a:rPr>
              <a:t>tượng gì xảy ra khi nhỏ vài giọt a-xít lên một hòn đá vôi?</a:t>
            </a:r>
            <a:endParaRPr lang="en-US" sz="3200" b="1" dirty="0">
              <a:latin typeface="Times New Roman" pitchFamily="18" charset="0"/>
              <a:cs typeface="Times New Roman" pitchFamily="18" charset="0"/>
            </a:endParaRPr>
          </a:p>
        </p:txBody>
      </p:sp>
      <p:sp>
        <p:nvSpPr>
          <p:cNvPr id="23"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sp>
        <p:nvSpPr>
          <p:cNvPr id="13" name="Rectangle 12"/>
          <p:cNvSpPr/>
          <p:nvPr/>
        </p:nvSpPr>
        <p:spPr>
          <a:xfrm>
            <a:off x="1079205" y="2230219"/>
            <a:ext cx="4239657"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A</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Đá </a:t>
            </a:r>
            <a:r>
              <a:rPr lang="en-US" sz="3600" b="1">
                <a:solidFill>
                  <a:srgbClr val="0000FF"/>
                </a:solidFill>
                <a:latin typeface="Times New Roman" pitchFamily="18" charset="0"/>
                <a:cs typeface="Times New Roman" pitchFamily="18" charset="0"/>
              </a:rPr>
              <a:t>vôi bị sủi bọt.</a:t>
            </a:r>
            <a:endParaRPr lang="vi-VN" sz="3600" b="1">
              <a:solidFill>
                <a:srgbClr val="0000FF"/>
              </a:solidFill>
              <a:latin typeface="Times New Roman" pitchFamily="18" charset="0"/>
              <a:cs typeface="Times New Roman" pitchFamily="18" charset="0"/>
            </a:endParaRPr>
          </a:p>
        </p:txBody>
      </p:sp>
      <p:sp>
        <p:nvSpPr>
          <p:cNvPr id="14" name="Rectangle 13"/>
          <p:cNvSpPr/>
          <p:nvPr/>
        </p:nvSpPr>
        <p:spPr>
          <a:xfrm>
            <a:off x="1079205" y="4095750"/>
            <a:ext cx="7607595" cy="646331"/>
          </a:xfrm>
          <a:prstGeom prst="rect">
            <a:avLst/>
          </a:prstGeom>
        </p:spPr>
        <p:txBody>
          <a:bodyPr wrap="square">
            <a:spAutoFit/>
          </a:bodyPr>
          <a:lstStyle/>
          <a:p>
            <a:r>
              <a:rPr lang="en-US" sz="3600" b="1">
                <a:solidFill>
                  <a:srgbClr val="0000FF"/>
                </a:solidFill>
                <a:latin typeface="Times New Roman" pitchFamily="18" charset="0"/>
                <a:cs typeface="Times New Roman" pitchFamily="18" charset="0"/>
              </a:rPr>
              <a:t>C</a:t>
            </a:r>
            <a:r>
              <a:rPr lang="vi-VN" sz="3600" b="1" smtClean="0">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Đá </a:t>
            </a:r>
            <a:r>
              <a:rPr lang="en-US" sz="3600" b="1">
                <a:solidFill>
                  <a:srgbClr val="0000FF"/>
                </a:solidFill>
                <a:latin typeface="Times New Roman" pitchFamily="18" charset="0"/>
                <a:cs typeface="Times New Roman" pitchFamily="18" charset="0"/>
              </a:rPr>
              <a:t>vôi bị sủi bọt và có khí bay lên.</a:t>
            </a:r>
            <a:endParaRPr lang="vi-VN" sz="3600" b="1">
              <a:solidFill>
                <a:srgbClr val="0000FF"/>
              </a:solidFill>
              <a:latin typeface="Times New Roman" pitchFamily="18" charset="0"/>
              <a:cs typeface="Times New Roman" pitchFamily="18" charset="0"/>
            </a:endParaRPr>
          </a:p>
        </p:txBody>
      </p:sp>
      <p:sp>
        <p:nvSpPr>
          <p:cNvPr id="16" name="Rectangle 15"/>
          <p:cNvSpPr/>
          <p:nvPr/>
        </p:nvSpPr>
        <p:spPr>
          <a:xfrm>
            <a:off x="1066800" y="3144619"/>
            <a:ext cx="3794862" cy="646331"/>
          </a:xfrm>
          <a:prstGeom prst="rect">
            <a:avLst/>
          </a:prstGeom>
        </p:spPr>
        <p:txBody>
          <a:bodyPr wrap="square">
            <a:spAutoFit/>
          </a:bodyPr>
          <a:lstStyle/>
          <a:p>
            <a:r>
              <a:rPr lang="en-US" sz="3600" b="1" smtClean="0">
                <a:solidFill>
                  <a:srgbClr val="0000FF"/>
                </a:solidFill>
                <a:latin typeface="Times New Roman" pitchFamily="18" charset="0"/>
                <a:cs typeface="Times New Roman" pitchFamily="18" charset="0"/>
              </a:rPr>
              <a:t>B</a:t>
            </a:r>
            <a:r>
              <a:rPr lang="vi-VN" sz="3600" b="1">
                <a:solidFill>
                  <a:srgbClr val="0000FF"/>
                </a:solidFill>
                <a:latin typeface="Times New Roman" pitchFamily="18" charset="0"/>
                <a:cs typeface="Times New Roman" pitchFamily="18" charset="0"/>
              </a:rPr>
              <a:t>. </a:t>
            </a:r>
            <a:r>
              <a:rPr lang="en-US" sz="3600" b="1" smtClean="0">
                <a:solidFill>
                  <a:srgbClr val="0000FF"/>
                </a:solidFill>
                <a:latin typeface="Times New Roman" pitchFamily="18" charset="0"/>
                <a:cs typeface="Times New Roman" pitchFamily="18" charset="0"/>
              </a:rPr>
              <a:t>Có </a:t>
            </a:r>
            <a:r>
              <a:rPr lang="en-US" sz="3600" b="1">
                <a:solidFill>
                  <a:srgbClr val="0000FF"/>
                </a:solidFill>
                <a:latin typeface="Times New Roman" pitchFamily="18" charset="0"/>
                <a:cs typeface="Times New Roman" pitchFamily="18" charset="0"/>
              </a:rPr>
              <a:t>khí bay lên.</a:t>
            </a:r>
            <a:endParaRPr lang="vi-VN" sz="3600" b="1">
              <a:solidFill>
                <a:srgbClr val="0000FF"/>
              </a:solidFill>
              <a:latin typeface="Times New Roman" pitchFamily="18" charset="0"/>
              <a:cs typeface="Times New Roman" pitchFamily="18" charset="0"/>
            </a:endParaRPr>
          </a:p>
        </p:txBody>
      </p:sp>
      <p:sp>
        <p:nvSpPr>
          <p:cNvPr id="18" name="Oval 17"/>
          <p:cNvSpPr/>
          <p:nvPr/>
        </p:nvSpPr>
        <p:spPr>
          <a:xfrm>
            <a:off x="1079205" y="4166149"/>
            <a:ext cx="582057" cy="53340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00"/>
              </a:solidFill>
            </a:endParaRPr>
          </a:p>
        </p:txBody>
      </p:sp>
      <p:sp>
        <p:nvSpPr>
          <p:cNvPr id="19" name="Rectangle 18"/>
          <p:cNvSpPr>
            <a:spLocks noChangeArrowheads="1"/>
          </p:cNvSpPr>
          <p:nvPr/>
        </p:nvSpPr>
        <p:spPr bwMode="auto">
          <a:xfrm>
            <a:off x="1676400" y="285750"/>
            <a:ext cx="403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altLang="vi-VN" sz="3200" b="1" smtClean="0">
                <a:solidFill>
                  <a:srgbClr val="005800"/>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vi-VN" sz="3200" b="1" smtClean="0">
                <a:solidFill>
                  <a:srgbClr val="005800"/>
                </a:solidFill>
                <a:latin typeface="Times New Roman" pitchFamily="18" charset="0"/>
                <a:cs typeface="Times New Roman" pitchFamily="18" charset="0"/>
              </a:rPr>
              <a:t> </a:t>
            </a:r>
            <a:r>
              <a:rPr lang="vi-VN" altLang="vi-VN" sz="3200" b="1" smtClean="0">
                <a:solidFill>
                  <a:srgbClr val="005800"/>
                </a:solidFill>
                <a:latin typeface="Times New Roman" pitchFamily="18" charset="0"/>
                <a:cs typeface="Times New Roman" pitchFamily="18" charset="0"/>
              </a:rPr>
              <a:t>Chọn</a:t>
            </a:r>
            <a:r>
              <a:rPr lang="en-US" altLang="vi-VN" sz="3200" b="1" smtClean="0">
                <a:solidFill>
                  <a:srgbClr val="005800"/>
                </a:solidFill>
                <a:latin typeface="Times New Roman" pitchFamily="18" charset="0"/>
                <a:cs typeface="Times New Roman" pitchFamily="18" charset="0"/>
              </a:rPr>
              <a:t> đáp án đúng:</a:t>
            </a:r>
            <a:endParaRPr lang="en-US" sz="3200" b="1" dirty="0">
              <a:solidFill>
                <a:srgbClr val="005800"/>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866640"/>
            <a:ext cx="1337977" cy="1247910"/>
          </a:xfrm>
          <a:prstGeom prst="rect">
            <a:avLst/>
          </a:prstGeom>
        </p:spPr>
      </p:pic>
    </p:spTree>
    <p:extLst>
      <p:ext uri="{BB962C8B-B14F-4D97-AF65-F5344CB8AC3E}">
        <p14:creationId xmlns:p14="http://schemas.microsoft.com/office/powerpoint/2010/main" val="1371964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41" fill="hold">
                            <p:stCondLst>
                              <p:cond delay="500"/>
                            </p:stCondLst>
                            <p:childTnLst>
                              <p:par>
                                <p:cTn id="42" presetID="21" presetClass="entr" presetSubtype="1" repeatCount="200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3" name="Hay qua - Vo t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6"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079" name="Picture 11" descr="B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79533"/>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 name="Group 8"/>
          <p:cNvGrpSpPr/>
          <p:nvPr/>
        </p:nvGrpSpPr>
        <p:grpSpPr>
          <a:xfrm>
            <a:off x="8937172" y="536122"/>
            <a:ext cx="76200" cy="3853541"/>
            <a:chOff x="8937172" y="547008"/>
            <a:chExt cx="76200" cy="3853541"/>
          </a:xfrm>
        </p:grpSpPr>
        <p:sp>
          <p:nvSpPr>
            <p:cNvPr id="2071" name="Line 7"/>
            <p:cNvSpPr>
              <a:spLocks noChangeShapeType="1"/>
            </p:cNvSpPr>
            <p:nvPr/>
          </p:nvSpPr>
          <p:spPr bwMode="auto">
            <a:xfrm>
              <a:off x="8937172" y="547008"/>
              <a:ext cx="0" cy="373252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9"/>
            <p:cNvSpPr>
              <a:spLocks noChangeShapeType="1"/>
            </p:cNvSpPr>
            <p:nvPr/>
          </p:nvSpPr>
          <p:spPr bwMode="auto">
            <a:xfrm>
              <a:off x="9013372" y="650974"/>
              <a:ext cx="0" cy="3749575"/>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65"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nvGrpSpPr>
          <p:cNvPr id="10" name="Group 9"/>
          <p:cNvGrpSpPr/>
          <p:nvPr/>
        </p:nvGrpSpPr>
        <p:grpSpPr>
          <a:xfrm>
            <a:off x="119744" y="49694"/>
            <a:ext cx="76200" cy="4218950"/>
            <a:chOff x="119744" y="49694"/>
            <a:chExt cx="76200" cy="4218950"/>
          </a:xfrm>
        </p:grpSpPr>
        <p:sp>
          <p:nvSpPr>
            <p:cNvPr id="30" name="Line 7"/>
            <p:cNvSpPr>
              <a:spLocks noChangeShapeType="1"/>
            </p:cNvSpPr>
            <p:nvPr/>
          </p:nvSpPr>
          <p:spPr bwMode="auto">
            <a:xfrm rot="10800000">
              <a:off x="195944" y="214176"/>
              <a:ext cx="0" cy="3957773"/>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9"/>
            <p:cNvSpPr>
              <a:spLocks noChangeShapeType="1"/>
            </p:cNvSpPr>
            <p:nvPr/>
          </p:nvSpPr>
          <p:spPr bwMode="auto">
            <a:xfrm rot="10800000">
              <a:off x="119744" y="49694"/>
              <a:ext cx="0" cy="421895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3"/>
          <p:cNvGrpSpPr/>
          <p:nvPr/>
        </p:nvGrpSpPr>
        <p:grpSpPr>
          <a:xfrm>
            <a:off x="40244" y="106758"/>
            <a:ext cx="8956157" cy="74763"/>
            <a:chOff x="40244" y="106758"/>
            <a:chExt cx="8956157" cy="74763"/>
          </a:xfrm>
        </p:grpSpPr>
        <p:sp>
          <p:nvSpPr>
            <p:cNvPr id="33" name="Line 7"/>
            <p:cNvSpPr>
              <a:spLocks noChangeShapeType="1"/>
            </p:cNvSpPr>
            <p:nvPr/>
          </p:nvSpPr>
          <p:spPr bwMode="auto">
            <a:xfrm rot="5400000">
              <a:off x="4627979" y="-4186901"/>
              <a:ext cx="0" cy="873684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9"/>
            <p:cNvSpPr>
              <a:spLocks noChangeShapeType="1"/>
            </p:cNvSpPr>
            <p:nvPr/>
          </p:nvSpPr>
          <p:spPr bwMode="auto">
            <a:xfrm rot="5400000">
              <a:off x="4435753" y="-4288751"/>
              <a:ext cx="0" cy="8791017"/>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83" name="Picture 15" descr="Flash Lang hoa dep"/>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18" y="-139502"/>
            <a:ext cx="859561" cy="5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81001" y="4935387"/>
            <a:ext cx="8305799" cy="88370"/>
            <a:chOff x="381001" y="4935387"/>
            <a:chExt cx="8305799" cy="88370"/>
          </a:xfrm>
        </p:grpSpPr>
        <p:sp>
          <p:nvSpPr>
            <p:cNvPr id="40" name="Line 7"/>
            <p:cNvSpPr>
              <a:spLocks noChangeShapeType="1"/>
            </p:cNvSpPr>
            <p:nvPr/>
          </p:nvSpPr>
          <p:spPr bwMode="auto">
            <a:xfrm rot="16200000">
              <a:off x="4640263" y="888850"/>
              <a:ext cx="0" cy="8093074"/>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rot="16200000">
              <a:off x="4462502" y="942256"/>
              <a:ext cx="0" cy="8163002"/>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9" name="Picture 11" descr="B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4279532"/>
            <a:ext cx="593725" cy="11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Flash Lang hoa dep"/>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66944">
            <a:off x="8569810" y="-25286"/>
            <a:ext cx="853183"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685801" y="1276350"/>
            <a:ext cx="6096000" cy="584775"/>
            <a:chOff x="609600" y="2444175"/>
            <a:chExt cx="6096000" cy="584775"/>
          </a:xfrm>
        </p:grpSpPr>
        <p:sp>
          <p:nvSpPr>
            <p:cNvPr id="25" name="Rectangle 24"/>
            <p:cNvSpPr>
              <a:spLocks noChangeArrowheads="1"/>
            </p:cNvSpPr>
            <p:nvPr/>
          </p:nvSpPr>
          <p:spPr bwMode="auto">
            <a:xfrm>
              <a:off x="1086508" y="2444175"/>
              <a:ext cx="5619092" cy="584775"/>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1: </a:t>
              </a:r>
              <a:r>
                <a:rPr lang="en-US" sz="3200" b="1" smtClean="0">
                  <a:solidFill>
                    <a:srgbClr val="0000FF"/>
                  </a:solidFill>
                  <a:latin typeface="Arial"/>
                  <a:cs typeface="Times New Roman" pitchFamily="18" charset="0"/>
                </a:rPr>
                <a:t>Một </a:t>
              </a:r>
              <a:r>
                <a:rPr lang="en-US" sz="3200" b="1">
                  <a:solidFill>
                    <a:srgbClr val="0000FF"/>
                  </a:solidFill>
                  <a:latin typeface="Arial"/>
                  <a:cs typeface="Times New Roman" pitchFamily="18" charset="0"/>
                </a:rPr>
                <a:t>số đồ </a:t>
              </a:r>
              <a:r>
                <a:rPr lang="en-US" sz="3200" b="1" smtClean="0">
                  <a:solidFill>
                    <a:srgbClr val="0000FF"/>
                  </a:solidFill>
                  <a:latin typeface="Arial"/>
                  <a:cs typeface="Times New Roman" pitchFamily="18" charset="0"/>
                </a:rPr>
                <a:t>gốm.</a:t>
              </a:r>
            </a:p>
          </p:txBody>
        </p:sp>
        <p:pic>
          <p:nvPicPr>
            <p:cNvPr id="26"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400" y="3983469"/>
            <a:ext cx="2344321" cy="951918"/>
          </a:xfrm>
          <a:prstGeom prst="rect">
            <a:avLst/>
          </a:prstGeom>
        </p:spPr>
      </p:pic>
      <p:sp>
        <p:nvSpPr>
          <p:cNvPr id="32" name="Rectangle 31"/>
          <p:cNvSpPr/>
          <p:nvPr/>
        </p:nvSpPr>
        <p:spPr>
          <a:xfrm>
            <a:off x="1818167" y="412052"/>
            <a:ext cx="7181191"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500" b="1" spc="50" smtClean="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GỐM XÂY DỰNG: GẠCH, NGÓI</a:t>
            </a:r>
            <a:endParaRPr lang="en-US" sz="3500" b="1" cap="none"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endParaRPr>
          </a:p>
        </p:txBody>
      </p:sp>
      <p:grpSp>
        <p:nvGrpSpPr>
          <p:cNvPr id="38" name="Group 37"/>
          <p:cNvGrpSpPr/>
          <p:nvPr/>
        </p:nvGrpSpPr>
        <p:grpSpPr>
          <a:xfrm>
            <a:off x="685800" y="2038350"/>
            <a:ext cx="8145462" cy="1077218"/>
            <a:chOff x="609600" y="2444175"/>
            <a:chExt cx="8145462" cy="1077218"/>
          </a:xfrm>
        </p:grpSpPr>
        <p:sp>
          <p:nvSpPr>
            <p:cNvPr id="39" name="Rectangle 38"/>
            <p:cNvSpPr>
              <a:spLocks noChangeArrowheads="1"/>
            </p:cNvSpPr>
            <p:nvPr/>
          </p:nvSpPr>
          <p:spPr bwMode="auto">
            <a:xfrm>
              <a:off x="1086508" y="2444175"/>
              <a:ext cx="7668554" cy="1077218"/>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2: </a:t>
              </a:r>
              <a:r>
                <a:rPr lang="en-US" sz="3200" b="1" smtClean="0">
                  <a:solidFill>
                    <a:srgbClr val="0000FF"/>
                  </a:solidFill>
                  <a:latin typeface="Arial"/>
                  <a:cs typeface="Times New Roman" pitchFamily="18" charset="0"/>
                </a:rPr>
                <a:t>Công dụng của gạch, ngói </a:t>
              </a:r>
            </a:p>
            <a:p>
              <a:pPr marL="281944" indent="-281944"/>
              <a:r>
                <a:rPr lang="en-US" sz="3200" b="1">
                  <a:solidFill>
                    <a:srgbClr val="0000FF"/>
                  </a:solidFill>
                  <a:latin typeface="Arial"/>
                  <a:cs typeface="Times New Roman" pitchFamily="18" charset="0"/>
                </a:rPr>
                <a:t> </a:t>
              </a:r>
              <a:r>
                <a:rPr lang="en-US" sz="3200" b="1" smtClean="0">
                  <a:solidFill>
                    <a:srgbClr val="0000FF"/>
                  </a:solidFill>
                  <a:latin typeface="Arial"/>
                  <a:cs typeface="Times New Roman" pitchFamily="18" charset="0"/>
                </a:rPr>
                <a:t>                    và cách làm gạch, ngói.</a:t>
              </a:r>
              <a:endParaRPr lang="en-US" sz="3200" b="1">
                <a:solidFill>
                  <a:srgbClr val="0000FF"/>
                </a:solidFill>
                <a:latin typeface="Arial"/>
                <a:cs typeface="Times New Roman" pitchFamily="18" charset="0"/>
              </a:endParaRPr>
            </a:p>
          </p:txBody>
        </p:sp>
        <p:pic>
          <p:nvPicPr>
            <p:cNvPr id="42"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p:nvPr/>
        </p:nvGrpSpPr>
        <p:grpSpPr>
          <a:xfrm>
            <a:off x="685800" y="3257550"/>
            <a:ext cx="8001000" cy="584775"/>
            <a:chOff x="609600" y="2444175"/>
            <a:chExt cx="8001000" cy="584775"/>
          </a:xfrm>
        </p:grpSpPr>
        <p:sp>
          <p:nvSpPr>
            <p:cNvPr id="36" name="Rectangle 35"/>
            <p:cNvSpPr>
              <a:spLocks noChangeArrowheads="1"/>
            </p:cNvSpPr>
            <p:nvPr/>
          </p:nvSpPr>
          <p:spPr bwMode="auto">
            <a:xfrm>
              <a:off x="1086507" y="2444175"/>
              <a:ext cx="7524093" cy="584775"/>
            </a:xfrm>
            <a:prstGeom prst="rect">
              <a:avLst/>
            </a:prstGeom>
            <a:noFill/>
            <a:ln>
              <a:noFill/>
            </a:ln>
          </p:spPr>
          <p:txBody>
            <a:bodyPr wrap="square">
              <a:spAutoFit/>
            </a:bodyPr>
            <a:lstStyle/>
            <a:p>
              <a:pPr marL="281944" indent="-281944"/>
              <a:r>
                <a:rPr lang="en-US" sz="3200" b="1">
                  <a:solidFill>
                    <a:srgbClr val="005800"/>
                  </a:solidFill>
                  <a:latin typeface="Times New Roman" pitchFamily="18" charset="0"/>
                  <a:cs typeface="Times New Roman" pitchFamily="18" charset="0"/>
                </a:rPr>
                <a:t>Hoạt động </a:t>
              </a:r>
              <a:r>
                <a:rPr lang="en-US" sz="3200" b="1" smtClean="0">
                  <a:solidFill>
                    <a:srgbClr val="005800"/>
                  </a:solidFill>
                  <a:latin typeface="Times New Roman" pitchFamily="18" charset="0"/>
                  <a:cs typeface="Times New Roman" pitchFamily="18" charset="0"/>
                </a:rPr>
                <a:t>3: </a:t>
              </a:r>
              <a:r>
                <a:rPr lang="en-US" sz="3200" b="1" smtClean="0">
                  <a:solidFill>
                    <a:srgbClr val="0000FF"/>
                  </a:solidFill>
                  <a:latin typeface="Arial"/>
                  <a:cs typeface="Times New Roman" pitchFamily="18" charset="0"/>
                </a:rPr>
                <a:t>Tính chất của gạch, ngói.</a:t>
              </a:r>
              <a:endParaRPr lang="en-US" sz="3200" b="1">
                <a:solidFill>
                  <a:srgbClr val="0000FF"/>
                </a:solidFill>
                <a:latin typeface="Arial"/>
                <a:cs typeface="Times New Roman" pitchFamily="18" charset="0"/>
              </a:endParaRPr>
            </a:p>
          </p:txBody>
        </p:sp>
        <p:pic>
          <p:nvPicPr>
            <p:cNvPr id="37" name="Picture 74" descr="BONGMAI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532901"/>
              <a:ext cx="395200" cy="38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Text Box 23"/>
          <p:cNvSpPr txBox="1">
            <a:spLocks noChangeArrowheads="1"/>
          </p:cNvSpPr>
          <p:nvPr/>
        </p:nvSpPr>
        <p:spPr bwMode="auto">
          <a:xfrm>
            <a:off x="228600" y="483334"/>
            <a:ext cx="1836738" cy="58477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0" hangingPunct="0">
              <a:spcBef>
                <a:spcPct val="50000"/>
              </a:spcBef>
            </a:pPr>
            <a:r>
              <a:rPr lang="en-US" sz="3200" b="1" smtClean="0">
                <a:solidFill>
                  <a:srgbClr val="000066"/>
                </a:solidFill>
                <a:latin typeface="Arial" charset="0"/>
              </a:rPr>
              <a:t>Bài mới:</a:t>
            </a:r>
            <a:endParaRPr lang="en-US" sz="3200" b="1">
              <a:solidFill>
                <a:srgbClr val="000066"/>
              </a:solidFill>
              <a:latin typeface="Arial" charset="0"/>
            </a:endParaRPr>
          </a:p>
        </p:txBody>
      </p:sp>
    </p:spTree>
    <p:extLst>
      <p:ext uri="{BB962C8B-B14F-4D97-AF65-F5344CB8AC3E}">
        <p14:creationId xmlns:p14="http://schemas.microsoft.com/office/powerpoint/2010/main" val="232794150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out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1+#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1+#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mph" presetSubtype="0" repeatCount="3000" fill="hold" nodeType="clickEffect">
                                  <p:stCondLst>
                                    <p:cond delay="0"/>
                                  </p:stCondLst>
                                  <p:childTnLst>
                                    <p:anim calcmode="discrete" valueType="str">
                                      <p:cBhvr>
                                        <p:cTn id="33" dur="500" fill="hold"/>
                                        <p:tgtEl>
                                          <p:spTgt spid="24"/>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2" presetClass="exit" presetSubtype="4" fill="hold" nodeType="withEffect">
                                  <p:stCondLst>
                                    <p:cond delay="0"/>
                                  </p:stCondLst>
                                  <p:childTnLst>
                                    <p:anim calcmode="lin" valueType="num">
                                      <p:cBhvr additive="base">
                                        <p:cTn id="35" dur="500"/>
                                        <p:tgtEl>
                                          <p:spTgt spid="38"/>
                                        </p:tgtEl>
                                        <p:attrNameLst>
                                          <p:attrName>ppt_x</p:attrName>
                                        </p:attrNameLst>
                                      </p:cBhvr>
                                      <p:tavLst>
                                        <p:tav tm="0">
                                          <p:val>
                                            <p:strVal val="ppt_x"/>
                                          </p:val>
                                        </p:tav>
                                        <p:tav tm="100000">
                                          <p:val>
                                            <p:strVal val="ppt_x"/>
                                          </p:val>
                                        </p:tav>
                                      </p:tavLst>
                                    </p:anim>
                                    <p:anim calcmode="lin" valueType="num">
                                      <p:cBhvr additive="base">
                                        <p:cTn id="36" dur="500"/>
                                        <p:tgtEl>
                                          <p:spTgt spid="38"/>
                                        </p:tgtEl>
                                        <p:attrNameLst>
                                          <p:attrName>ppt_y</p:attrName>
                                        </p:attrNameLst>
                                      </p:cBhvr>
                                      <p:tavLst>
                                        <p:tav tm="0">
                                          <p:val>
                                            <p:strVal val="ppt_y"/>
                                          </p:val>
                                        </p:tav>
                                        <p:tav tm="100000">
                                          <p:val>
                                            <p:strVal val="1+ppt_h/2"/>
                                          </p:val>
                                        </p:tav>
                                      </p:tavLst>
                                    </p:anim>
                                    <p:set>
                                      <p:cBhvr>
                                        <p:cTn id="37" dur="1" fill="hold">
                                          <p:stCondLst>
                                            <p:cond delay="499"/>
                                          </p:stCondLst>
                                        </p:cTn>
                                        <p:tgtEl>
                                          <p:spTgt spid="38"/>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35"/>
                                        </p:tgtEl>
                                        <p:attrNameLst>
                                          <p:attrName>ppt_x</p:attrName>
                                        </p:attrNameLst>
                                      </p:cBhvr>
                                      <p:tavLst>
                                        <p:tav tm="0">
                                          <p:val>
                                            <p:strVal val="ppt_x"/>
                                          </p:val>
                                        </p:tav>
                                        <p:tav tm="100000">
                                          <p:val>
                                            <p:strVal val="ppt_x"/>
                                          </p:val>
                                        </p:tav>
                                      </p:tavLst>
                                    </p:anim>
                                    <p:anim calcmode="lin" valueType="num">
                                      <p:cBhvr additive="base">
                                        <p:cTn id="40" dur="500"/>
                                        <p:tgtEl>
                                          <p:spTgt spid="35"/>
                                        </p:tgtEl>
                                        <p:attrNameLst>
                                          <p:attrName>ppt_y</p:attrName>
                                        </p:attrNameLst>
                                      </p:cBhvr>
                                      <p:tavLst>
                                        <p:tav tm="0">
                                          <p:val>
                                            <p:strVal val="ppt_y"/>
                                          </p:val>
                                        </p:tav>
                                        <p:tav tm="100000">
                                          <p:val>
                                            <p:strVal val="1+ppt_h/2"/>
                                          </p:val>
                                        </p:tav>
                                      </p:tavLst>
                                    </p:anim>
                                    <p:set>
                                      <p:cBhvr>
                                        <p:cTn id="4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4354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smtClean="0">
                      <a:solidFill>
                        <a:schemeClr val="bg1"/>
                      </a:solidFill>
                      <a:latin typeface="Times New Roman" pitchFamily="18" charset="0"/>
                      <a:cs typeface="Times New Roman" pitchFamily="18" charset="0"/>
                    </a:rPr>
                    <a:t>Hoạt động 1: </a:t>
                  </a:r>
                  <a:r>
                    <a:rPr lang="en-US" sz="2400" b="1" smtClean="0">
                      <a:solidFill>
                        <a:srgbClr val="FFFF00"/>
                      </a:solidFill>
                      <a:latin typeface="Arial" pitchFamily="34" charset="0"/>
                      <a:cs typeface="Arial" pitchFamily="34" charset="0"/>
                    </a:rPr>
                    <a:t>Một số đồ gốm</a:t>
                  </a:r>
                  <a:endParaRPr lang="en-US" sz="24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 name="Rectangle 1"/>
          <p:cNvSpPr/>
          <p:nvPr/>
        </p:nvSpPr>
        <p:spPr>
          <a:xfrm>
            <a:off x="3923768" y="2613615"/>
            <a:ext cx="2096032"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Bộ ấm trà</a:t>
            </a:r>
            <a:endParaRPr lang="en-US" sz="2400">
              <a:latin typeface="Times New Roman" pitchFamily="18" charset="0"/>
              <a:cs typeface="Times New Roman" pitchFamily="18" charset="0"/>
            </a:endParaRPr>
          </a:p>
        </p:txBody>
      </p:sp>
      <p:sp>
        <p:nvSpPr>
          <p:cNvPr id="26" name="Rectangle 25"/>
          <p:cNvSpPr/>
          <p:nvPr/>
        </p:nvSpPr>
        <p:spPr>
          <a:xfrm>
            <a:off x="304800" y="2615415"/>
            <a:ext cx="2142460"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Bộ bàn ăn</a:t>
            </a:r>
            <a:endParaRPr lang="en-US" sz="2400">
              <a:latin typeface="Times New Roman" pitchFamily="18" charset="0"/>
              <a:cs typeface="Times New Roman" pitchFamily="18" charset="0"/>
            </a:endParaRPr>
          </a:p>
        </p:txBody>
      </p:sp>
      <p:sp>
        <p:nvSpPr>
          <p:cNvPr id="27" name="Rectangle 26"/>
          <p:cNvSpPr/>
          <p:nvPr/>
        </p:nvSpPr>
        <p:spPr>
          <a:xfrm>
            <a:off x="5041782" y="4624685"/>
            <a:ext cx="3584768"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Bát hương, đồ thờ cúng</a:t>
            </a:r>
            <a:endParaRPr lang="en-US" sz="2400">
              <a:latin typeface="Times New Roman" pitchFamily="18" charset="0"/>
              <a:cs typeface="Times New Roman" pitchFamily="18" charset="0"/>
            </a:endParaRPr>
          </a:p>
        </p:txBody>
      </p:sp>
      <p:sp>
        <p:nvSpPr>
          <p:cNvPr id="28" name="Rectangle 27"/>
          <p:cNvSpPr/>
          <p:nvPr/>
        </p:nvSpPr>
        <p:spPr>
          <a:xfrm>
            <a:off x="1981200" y="4629150"/>
            <a:ext cx="2362198"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Bình đựng nước</a:t>
            </a:r>
            <a:endParaRPr lang="en-US" sz="2400">
              <a:latin typeface="Times New Roman" pitchFamily="18" charset="0"/>
              <a:cs typeface="Times New Roman" pitchFamily="18" charset="0"/>
            </a:endParaRPr>
          </a:p>
        </p:txBody>
      </p:sp>
      <p:sp>
        <p:nvSpPr>
          <p:cNvPr id="38" name="Text Box 30"/>
          <p:cNvSpPr txBox="1">
            <a:spLocks noChangeArrowheads="1"/>
          </p:cNvSpPr>
          <p:nvPr/>
        </p:nvSpPr>
        <p:spPr bwMode="auto">
          <a:xfrm>
            <a:off x="304800" y="590550"/>
            <a:ext cx="441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400" b="1" smtClean="0">
                <a:solidFill>
                  <a:srgbClr val="FF0000"/>
                </a:solidFill>
                <a:latin typeface="Arial" pitchFamily="34" charset="0"/>
                <a:cs typeface="Arial" pitchFamily="34" charset="0"/>
                <a:sym typeface="Wingdings"/>
              </a:rPr>
              <a:t> </a:t>
            </a:r>
            <a:r>
              <a:rPr lang="en-US" sz="2400" b="1" smtClean="0">
                <a:solidFill>
                  <a:srgbClr val="FF0000"/>
                </a:solidFill>
                <a:latin typeface="Arial" pitchFamily="34" charset="0"/>
                <a:cs typeface="Arial" pitchFamily="34" charset="0"/>
              </a:rPr>
              <a:t>Giới thiệu một số đồ gốm:</a:t>
            </a:r>
            <a:endParaRPr lang="en-US" sz="2400" b="1">
              <a:solidFill>
                <a:srgbClr val="FF0000"/>
              </a:solidFill>
              <a:latin typeface="Arial" pitchFamily="34" charset="0"/>
              <a:cs typeface="Arial" pitchFamily="34" charset="0"/>
            </a:endParaRPr>
          </a:p>
        </p:txBody>
      </p:sp>
      <p:pic>
        <p:nvPicPr>
          <p:cNvPr id="40" name="Picture 2" descr="Hình ảnh có liên quan"/>
          <p:cNvPicPr>
            <a:picLocks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722" t="5911" r="3174" b="9367"/>
          <a:stretch/>
        </p:blipFill>
        <p:spPr bwMode="auto">
          <a:xfrm>
            <a:off x="5745480" y="3144324"/>
            <a:ext cx="2103120" cy="14630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r="3633"/>
          <a:stretch/>
        </p:blipFill>
        <p:spPr>
          <a:xfrm>
            <a:off x="2133601" y="3161456"/>
            <a:ext cx="2103120" cy="1463040"/>
          </a:xfrm>
          <a:prstGeom prst="rect">
            <a:avLst/>
          </a:prstGeom>
          <a:ln>
            <a:noFill/>
          </a:ln>
          <a:effectLst>
            <a:outerShdw blurRad="190500" algn="tl" rotWithShape="0">
              <a:srgbClr val="000000">
                <a:alpha val="70000"/>
              </a:srgbClr>
            </a:outerShdw>
          </a:effectLst>
        </p:spPr>
      </p:pic>
      <p:pic>
        <p:nvPicPr>
          <p:cNvPr id="11" name="Picture 10"/>
          <p:cNvPicPr>
            <a:picLocks/>
          </p:cNvPicPr>
          <p:nvPr/>
        </p:nvPicPr>
        <p:blipFill rotWithShape="1">
          <a:blip r:embed="rId5" cstate="print">
            <a:extLst>
              <a:ext uri="{28A0092B-C50C-407E-A947-70E740481C1C}">
                <a14:useLocalDpi xmlns:a14="http://schemas.microsoft.com/office/drawing/2010/main" val="0"/>
              </a:ext>
            </a:extLst>
          </a:blip>
          <a:srcRect t="10883"/>
          <a:stretch/>
        </p:blipFill>
        <p:spPr>
          <a:xfrm>
            <a:off x="3916680" y="1152375"/>
            <a:ext cx="2103120" cy="1463040"/>
          </a:xfrm>
          <a:prstGeom prst="rect">
            <a:avLst/>
          </a:prstGeom>
          <a:ln>
            <a:noFill/>
          </a:ln>
          <a:effectLst>
            <a:outerShdw blurRad="190500" algn="tl" rotWithShape="0">
              <a:srgbClr val="000000">
                <a:alpha val="70000"/>
              </a:srgbClr>
            </a:outerShdw>
          </a:effectLst>
        </p:spPr>
      </p:pic>
      <p:pic>
        <p:nvPicPr>
          <p:cNvPr id="12" name="Picture 11"/>
          <p:cNvPicPr>
            <a:picLocks/>
          </p:cNvPicPr>
          <p:nvPr/>
        </p:nvPicPr>
        <p:blipFill rotWithShape="1">
          <a:blip r:embed="rId6">
            <a:extLst>
              <a:ext uri="{28A0092B-C50C-407E-A947-70E740481C1C}">
                <a14:useLocalDpi xmlns:a14="http://schemas.microsoft.com/office/drawing/2010/main" val="0"/>
              </a:ext>
            </a:extLst>
          </a:blip>
          <a:srcRect t="16593" b="13671"/>
          <a:stretch/>
        </p:blipFill>
        <p:spPr>
          <a:xfrm>
            <a:off x="344140" y="1152375"/>
            <a:ext cx="2103120" cy="1463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570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Effect transition="in" filter="fade">
                                      <p:cBhvr>
                                        <p:cTn id="48" dur="500"/>
                                        <p:tgtEl>
                                          <p:spTgt spid="4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4354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smtClean="0">
                      <a:solidFill>
                        <a:schemeClr val="bg1"/>
                      </a:solidFill>
                      <a:latin typeface="Times New Roman" pitchFamily="18" charset="0"/>
                      <a:cs typeface="Times New Roman" pitchFamily="18" charset="0"/>
                    </a:rPr>
                    <a:t>Hoạt động 1: </a:t>
                  </a:r>
                  <a:r>
                    <a:rPr lang="en-US" sz="2400" b="1" smtClean="0">
                      <a:solidFill>
                        <a:srgbClr val="FFFF00"/>
                      </a:solidFill>
                      <a:latin typeface="Arial" pitchFamily="34" charset="0"/>
                      <a:cs typeface="Arial" pitchFamily="34" charset="0"/>
                    </a:rPr>
                    <a:t>Một số đồ gốm</a:t>
                  </a:r>
                  <a:endParaRPr lang="en-US" sz="24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7" name="Rectangle 26"/>
          <p:cNvSpPr/>
          <p:nvPr/>
        </p:nvSpPr>
        <p:spPr>
          <a:xfrm>
            <a:off x="5580185" y="4462416"/>
            <a:ext cx="2344615" cy="584775"/>
          </a:xfrm>
          <a:prstGeom prst="rect">
            <a:avLst/>
          </a:prstGeom>
        </p:spPr>
        <p:txBody>
          <a:bodyPr wrap="square">
            <a:spAutoFit/>
          </a:bodyPr>
          <a:lstStyle/>
          <a:p>
            <a:pPr algn="ctr"/>
            <a:r>
              <a:rPr lang="en-US" sz="3200" b="1" smtClean="0">
                <a:latin typeface="Times New Roman" pitchFamily="18" charset="0"/>
                <a:cs typeface="Times New Roman" pitchFamily="18" charset="0"/>
              </a:rPr>
              <a:t>Đồ sành sứ</a:t>
            </a:r>
            <a:endParaRPr lang="en-US" sz="3200">
              <a:latin typeface="Times New Roman" pitchFamily="18" charset="0"/>
              <a:cs typeface="Times New Roman" pitchFamily="18" charset="0"/>
            </a:endParaRPr>
          </a:p>
        </p:txBody>
      </p:sp>
      <p:sp>
        <p:nvSpPr>
          <p:cNvPr id="38" name="Text Box 30"/>
          <p:cNvSpPr txBox="1">
            <a:spLocks noChangeArrowheads="1"/>
          </p:cNvSpPr>
          <p:nvPr/>
        </p:nvSpPr>
        <p:spPr bwMode="auto">
          <a:xfrm>
            <a:off x="304800" y="590550"/>
            <a:ext cx="2514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400" b="1" smtClean="0">
                <a:solidFill>
                  <a:srgbClr val="FF0000"/>
                </a:solidFill>
                <a:latin typeface="Arial" pitchFamily="34" charset="0"/>
                <a:cs typeface="Arial" pitchFamily="34" charset="0"/>
                <a:sym typeface="Wingdings"/>
              </a:rPr>
              <a:t> </a:t>
            </a:r>
            <a:r>
              <a:rPr lang="en-US" sz="2400" b="1" smtClean="0">
                <a:solidFill>
                  <a:srgbClr val="FF0000"/>
                </a:solidFill>
                <a:latin typeface="Arial" pitchFamily="34" charset="0"/>
                <a:cs typeface="Arial" pitchFamily="34" charset="0"/>
                <a:sym typeface="Wingdings"/>
              </a:rPr>
              <a:t>Đồ</a:t>
            </a:r>
            <a:r>
              <a:rPr lang="en-US" sz="2400" b="1" smtClean="0">
                <a:solidFill>
                  <a:srgbClr val="FF0000"/>
                </a:solidFill>
                <a:latin typeface="Arial" pitchFamily="34" charset="0"/>
                <a:cs typeface="Arial" pitchFamily="34" charset="0"/>
              </a:rPr>
              <a:t> </a:t>
            </a:r>
            <a:r>
              <a:rPr lang="en-US" sz="2400" b="1" smtClean="0">
                <a:solidFill>
                  <a:srgbClr val="FF0000"/>
                </a:solidFill>
                <a:latin typeface="Arial" pitchFamily="34" charset="0"/>
                <a:cs typeface="Arial" pitchFamily="34" charset="0"/>
              </a:rPr>
              <a:t>gốm </a:t>
            </a:r>
            <a:r>
              <a:rPr lang="en-US" sz="2400" b="1" smtClean="0">
                <a:solidFill>
                  <a:srgbClr val="FF0000"/>
                </a:solidFill>
                <a:latin typeface="Arial" pitchFamily="34" charset="0"/>
                <a:cs typeface="Arial" pitchFamily="34" charset="0"/>
              </a:rPr>
              <a:t>- sứ:</a:t>
            </a:r>
            <a:endParaRPr lang="en-US" sz="2400" b="1">
              <a:solidFill>
                <a:srgbClr val="FF0000"/>
              </a:solidFill>
              <a:latin typeface="Arial" pitchFamily="34" charset="0"/>
              <a:cs typeface="Arial" pitchFamily="34" charset="0"/>
            </a:endParaRPr>
          </a:p>
        </p:txBody>
      </p:sp>
      <p:sp>
        <p:nvSpPr>
          <p:cNvPr id="32" name="Rectangle 31"/>
          <p:cNvSpPr/>
          <p:nvPr/>
        </p:nvSpPr>
        <p:spPr>
          <a:xfrm>
            <a:off x="1219200" y="4453394"/>
            <a:ext cx="1828800" cy="584775"/>
          </a:xfrm>
          <a:prstGeom prst="rect">
            <a:avLst/>
          </a:prstGeom>
        </p:spPr>
        <p:txBody>
          <a:bodyPr wrap="square">
            <a:spAutoFit/>
          </a:bodyPr>
          <a:lstStyle/>
          <a:p>
            <a:pPr algn="ctr"/>
            <a:r>
              <a:rPr lang="en-US" sz="3200" b="1" smtClean="0">
                <a:latin typeface="Times New Roman" pitchFamily="18" charset="0"/>
                <a:cs typeface="Times New Roman" pitchFamily="18" charset="0"/>
              </a:rPr>
              <a:t>Đồ gốm</a:t>
            </a:r>
            <a:endParaRPr lang="en-US" sz="3200">
              <a:latin typeface="Times New Roman" pitchFamily="18" charset="0"/>
              <a:cs typeface="Times New Roman" pitchFamily="18" charset="0"/>
            </a:endParaRPr>
          </a:p>
        </p:txBody>
      </p:sp>
      <p:pic>
        <p:nvPicPr>
          <p:cNvPr id="2" name="Picture 1"/>
          <p:cNvPicPr>
            <a:picLocks/>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7139" r="3039" b="10644"/>
          <a:stretch/>
        </p:blipFill>
        <p:spPr>
          <a:xfrm>
            <a:off x="4724400" y="1285653"/>
            <a:ext cx="4114800" cy="3108960"/>
          </a:xfrm>
          <a:prstGeom prst="rect">
            <a:avLst/>
          </a:prstGeom>
          <a:ln>
            <a:noFill/>
          </a:ln>
          <a:effectLst>
            <a:outerShdw blurRad="190500" algn="tl" rotWithShape="0">
              <a:srgbClr val="000000">
                <a:alpha val="70000"/>
              </a:srgbClr>
            </a:outerShdw>
          </a:effectLst>
        </p:spPr>
      </p:pic>
      <p:pic>
        <p:nvPicPr>
          <p:cNvPr id="3" name="Picture 2"/>
          <p:cNvPicPr>
            <a:picLocks/>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4800" y="1276349"/>
            <a:ext cx="4114800" cy="31089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067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4354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smtClean="0">
                      <a:solidFill>
                        <a:schemeClr val="bg1"/>
                      </a:solidFill>
                      <a:latin typeface="Times New Roman" pitchFamily="18" charset="0"/>
                      <a:cs typeface="Times New Roman" pitchFamily="18" charset="0"/>
                    </a:rPr>
                    <a:t>Hoạt động 1: </a:t>
                  </a:r>
                  <a:r>
                    <a:rPr lang="en-US" sz="2400" b="1" smtClean="0">
                      <a:solidFill>
                        <a:srgbClr val="FFFF00"/>
                      </a:solidFill>
                      <a:latin typeface="Arial" pitchFamily="34" charset="0"/>
                      <a:cs typeface="Arial" pitchFamily="34" charset="0"/>
                    </a:rPr>
                    <a:t>Một số đồ gốm</a:t>
                  </a:r>
                  <a:endParaRPr lang="en-US" sz="24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26" name="Rectangle 25"/>
          <p:cNvSpPr/>
          <p:nvPr/>
        </p:nvSpPr>
        <p:spPr>
          <a:xfrm>
            <a:off x="91439" y="2615415"/>
            <a:ext cx="2880361"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Bát Tràng - Hà Nội</a:t>
            </a:r>
            <a:endParaRPr lang="en-US" sz="2400">
              <a:latin typeface="Times New Roman" pitchFamily="18" charset="0"/>
              <a:cs typeface="Times New Roman" pitchFamily="18" charset="0"/>
            </a:endParaRPr>
          </a:p>
        </p:txBody>
      </p:sp>
      <p:sp>
        <p:nvSpPr>
          <p:cNvPr id="27" name="Rectangle 26"/>
          <p:cNvSpPr/>
          <p:nvPr/>
        </p:nvSpPr>
        <p:spPr>
          <a:xfrm>
            <a:off x="5483032" y="4696420"/>
            <a:ext cx="3584768" cy="461665"/>
          </a:xfrm>
          <a:prstGeom prst="rect">
            <a:avLst/>
          </a:prstGeom>
        </p:spPr>
        <p:txBody>
          <a:bodyPr wrap="square">
            <a:spAutoFit/>
          </a:bodyPr>
          <a:lstStyle/>
          <a:p>
            <a:pPr algn="ctr"/>
            <a:r>
              <a:rPr lang="en-US" sz="2400" b="1" smtClean="0">
                <a:latin typeface="Times New Roman" pitchFamily="18" charset="0"/>
                <a:cs typeface="Times New Roman" pitchFamily="18" charset="0"/>
              </a:rPr>
              <a:t>Lái </a:t>
            </a:r>
            <a:r>
              <a:rPr lang="en-US" sz="2400" b="1">
                <a:latin typeface="Times New Roman" pitchFamily="18" charset="0"/>
                <a:cs typeface="Times New Roman" pitchFamily="18" charset="0"/>
              </a:rPr>
              <a:t>Thiêu </a:t>
            </a:r>
            <a:r>
              <a:rPr lang="en-US" sz="2400" b="1" smtClean="0">
                <a:latin typeface="Times New Roman" pitchFamily="18" charset="0"/>
                <a:cs typeface="Times New Roman" pitchFamily="18" charset="0"/>
              </a:rPr>
              <a:t>- Bình Dương</a:t>
            </a:r>
            <a:endParaRPr lang="en-US" sz="2400">
              <a:latin typeface="Times New Roman" pitchFamily="18" charset="0"/>
              <a:cs typeface="Times New Roman" pitchFamily="18" charset="0"/>
            </a:endParaRPr>
          </a:p>
        </p:txBody>
      </p:sp>
      <p:sp>
        <p:nvSpPr>
          <p:cNvPr id="38" name="Text Box 30"/>
          <p:cNvSpPr txBox="1">
            <a:spLocks noChangeArrowheads="1"/>
          </p:cNvSpPr>
          <p:nvPr/>
        </p:nvSpPr>
        <p:spPr bwMode="auto">
          <a:xfrm>
            <a:off x="304800" y="590550"/>
            <a:ext cx="441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Wingdings"/>
              </a:rPr>
              <a:t></a:t>
            </a:r>
            <a:r>
              <a:rPr lang="en-US" sz="2400" b="1" smtClean="0">
                <a:solidFill>
                  <a:srgbClr val="FF0000"/>
                </a:solidFill>
                <a:latin typeface="Arial" pitchFamily="34" charset="0"/>
                <a:cs typeface="Arial" pitchFamily="34" charset="0"/>
                <a:sym typeface="Wingdings"/>
              </a:rPr>
              <a:t> M</a:t>
            </a:r>
            <a:r>
              <a:rPr lang="en-US" sz="2400" b="1" smtClean="0">
                <a:solidFill>
                  <a:srgbClr val="FF0000"/>
                </a:solidFill>
                <a:latin typeface="Arial" pitchFamily="34" charset="0"/>
                <a:cs typeface="Arial" pitchFamily="34" charset="0"/>
              </a:rPr>
              <a:t>ột số làng gốm nổi tiếng:</a:t>
            </a:r>
            <a:endParaRPr lang="en-US" sz="2400" b="1">
              <a:solidFill>
                <a:srgbClr val="FF0000"/>
              </a:solidFill>
              <a:latin typeface="Arial" pitchFamily="34" charset="0"/>
              <a:cs typeface="Arial" pitchFamily="34" charset="0"/>
            </a:endParaRP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7577" y="1118073"/>
            <a:ext cx="2103120" cy="1463040"/>
          </a:xfrm>
          <a:prstGeom prst="rect">
            <a:avLst/>
          </a:prstGeom>
          <a:ln>
            <a:noFill/>
          </a:ln>
          <a:effectLst>
            <a:outerShdw blurRad="190500" algn="tl" rotWithShape="0">
              <a:srgbClr val="000000">
                <a:alpha val="70000"/>
              </a:srgbClr>
            </a:outerShdw>
          </a:effectLst>
        </p:spPr>
      </p:pic>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99312" y="3212903"/>
            <a:ext cx="2103120" cy="1463040"/>
          </a:xfrm>
          <a:prstGeom prst="rect">
            <a:avLst/>
          </a:prstGeom>
          <a:ln>
            <a:noFill/>
          </a:ln>
          <a:effectLst>
            <a:outerShdw blurRad="190500" algn="tl" rotWithShape="0">
              <a:srgbClr val="000000">
                <a:alpha val="70000"/>
              </a:srgbClr>
            </a:outerShdw>
          </a:effectLst>
        </p:spPr>
      </p:pic>
      <p:sp>
        <p:nvSpPr>
          <p:cNvPr id="30" name="Rectangle 29"/>
          <p:cNvSpPr/>
          <p:nvPr/>
        </p:nvSpPr>
        <p:spPr>
          <a:xfrm>
            <a:off x="3808937" y="2637201"/>
            <a:ext cx="3125263" cy="461665"/>
          </a:xfrm>
          <a:prstGeom prst="rect">
            <a:avLst/>
          </a:prstGeom>
        </p:spPr>
        <p:txBody>
          <a:bodyPr wrap="square">
            <a:spAutoFit/>
          </a:bodyPr>
          <a:lstStyle/>
          <a:p>
            <a:pPr algn="ctr"/>
            <a:r>
              <a:rPr lang="vi-VN" sz="2400" b="1" smtClean="0">
                <a:latin typeface="Times New Roman" pitchFamily="18" charset="0"/>
                <a:cs typeface="Times New Roman" pitchFamily="18" charset="0"/>
              </a:rPr>
              <a:t>Chu Đậu</a:t>
            </a:r>
            <a:r>
              <a:rPr lang="en-US" sz="2400" b="1" smtClean="0">
                <a:latin typeface="Times New Roman" pitchFamily="18" charset="0"/>
                <a:cs typeface="Times New Roman" pitchFamily="18" charset="0"/>
              </a:rPr>
              <a:t> -</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Hải Dương</a:t>
            </a:r>
            <a:endParaRPr lang="en-US" sz="2400">
              <a:latin typeface="Times New Roman" pitchFamily="18" charset="0"/>
              <a:cs typeface="Times New Roman" pitchFamily="18" charset="0"/>
            </a:endParaRPr>
          </a:p>
        </p:txBody>
      </p:sp>
      <p:pic>
        <p:nvPicPr>
          <p:cNvPr id="31" name="Picture 3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373878" y="1152375"/>
            <a:ext cx="2103120" cy="1463040"/>
          </a:xfrm>
          <a:prstGeom prst="rect">
            <a:avLst/>
          </a:prstGeom>
          <a:ln>
            <a:noFill/>
          </a:ln>
          <a:effectLst>
            <a:outerShdw blurRad="190500" algn="tl" rotWithShape="0">
              <a:srgbClr val="000000">
                <a:alpha val="70000"/>
              </a:srgbClr>
            </a:outerShdw>
          </a:effectLst>
        </p:spPr>
      </p:pic>
      <p:sp>
        <p:nvSpPr>
          <p:cNvPr id="32" name="Rectangle 31"/>
          <p:cNvSpPr/>
          <p:nvPr/>
        </p:nvSpPr>
        <p:spPr>
          <a:xfrm>
            <a:off x="1752600" y="4708445"/>
            <a:ext cx="3505200" cy="461665"/>
          </a:xfrm>
          <a:prstGeom prst="rect">
            <a:avLst/>
          </a:prstGeom>
        </p:spPr>
        <p:txBody>
          <a:bodyPr wrap="square">
            <a:spAutoFit/>
          </a:bodyPr>
          <a:lstStyle/>
          <a:p>
            <a:pPr algn="ctr"/>
            <a:r>
              <a:rPr lang="en-US" sz="2400" b="1" smtClean="0">
                <a:latin typeface="Times New Roman" pitchFamily="18" charset="0"/>
                <a:cs typeface="Times New Roman" pitchFamily="18" charset="0"/>
              </a:rPr>
              <a:t>Bàu Trúc - Ninh Thuận</a:t>
            </a:r>
            <a:endParaRPr lang="en-US" sz="2400">
              <a:latin typeface="Times New Roman" pitchFamily="18" charset="0"/>
              <a:cs typeface="Times New Roman" pitchFamily="18" charset="0"/>
            </a:endParaRPr>
          </a:p>
        </p:txBody>
      </p:sp>
      <p:pic>
        <p:nvPicPr>
          <p:cNvPr id="33" name="Picture 32"/>
          <p:cNvPicPr>
            <a:picLocks/>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38400" y="3212903"/>
            <a:ext cx="2103120" cy="1463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886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8" grpId="0"/>
      <p:bldP spid="30"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7" name="Group 56"/>
          <p:cNvGrpSpPr/>
          <p:nvPr/>
        </p:nvGrpSpPr>
        <p:grpSpPr>
          <a:xfrm>
            <a:off x="0" y="0"/>
            <a:ext cx="9144000" cy="5143500"/>
            <a:chOff x="0" y="0"/>
            <a:chExt cx="9144000" cy="5143500"/>
          </a:xfrm>
        </p:grpSpPr>
        <p:sp>
          <p:nvSpPr>
            <p:cNvPr id="58" name="Line 2"/>
            <p:cNvSpPr>
              <a:spLocks noChangeShapeType="1"/>
            </p:cNvSpPr>
            <p:nvPr/>
          </p:nvSpPr>
          <p:spPr bwMode="auto">
            <a:xfrm>
              <a:off x="0" y="1"/>
              <a:ext cx="0" cy="325040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
            <p:cNvSpPr>
              <a:spLocks noChangeShapeType="1"/>
            </p:cNvSpPr>
            <p:nvPr/>
          </p:nvSpPr>
          <p:spPr bwMode="auto">
            <a:xfrm>
              <a:off x="0" y="35719"/>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59"/>
            <p:cNvGrpSpPr/>
            <p:nvPr/>
          </p:nvGrpSpPr>
          <p:grpSpPr>
            <a:xfrm>
              <a:off x="0" y="0"/>
              <a:ext cx="9144000" cy="5143500"/>
              <a:chOff x="0" y="0"/>
              <a:chExt cx="9144000" cy="5143500"/>
            </a:xfrm>
          </p:grpSpPr>
          <p:grpSp>
            <p:nvGrpSpPr>
              <p:cNvPr id="61" name="Group 60"/>
              <p:cNvGrpSpPr/>
              <p:nvPr/>
            </p:nvGrpSpPr>
            <p:grpSpPr>
              <a:xfrm>
                <a:off x="0" y="43542"/>
                <a:ext cx="9144000" cy="492580"/>
                <a:chOff x="0" y="43542"/>
                <a:chExt cx="9144000" cy="492580"/>
              </a:xfrm>
            </p:grpSpPr>
            <p:grpSp>
              <p:nvGrpSpPr>
                <p:cNvPr id="63" name="Group 62"/>
                <p:cNvGrpSpPr/>
                <p:nvPr/>
              </p:nvGrpSpPr>
              <p:grpSpPr>
                <a:xfrm>
                  <a:off x="0" y="49694"/>
                  <a:ext cx="9144000" cy="486428"/>
                  <a:chOff x="0" y="49694"/>
                  <a:chExt cx="9144000" cy="486428"/>
                </a:xfrm>
              </p:grpSpPr>
              <p:sp>
                <p:nvSpPr>
                  <p:cNvPr id="65" name="Rectangle 64"/>
                  <p:cNvSpPr/>
                  <p:nvPr/>
                </p:nvSpPr>
                <p:spPr>
                  <a:xfrm>
                    <a:off x="0" y="49694"/>
                    <a:ext cx="9144000" cy="4864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0" y="475271"/>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 Box 30"/>
                <p:cNvSpPr txBox="1">
                  <a:spLocks noChangeArrowheads="1"/>
                </p:cNvSpPr>
                <p:nvPr/>
              </p:nvSpPr>
              <p:spPr bwMode="auto">
                <a:xfrm>
                  <a:off x="72360" y="43542"/>
                  <a:ext cx="899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400" b="1" smtClean="0">
                      <a:solidFill>
                        <a:schemeClr val="bg1"/>
                      </a:solidFill>
                      <a:latin typeface="Times New Roman" pitchFamily="18" charset="0"/>
                      <a:cs typeface="Times New Roman" pitchFamily="18" charset="0"/>
                    </a:rPr>
                    <a:t>Hoạt động 1: </a:t>
                  </a:r>
                  <a:r>
                    <a:rPr lang="en-US" sz="2400" b="1" smtClean="0">
                      <a:solidFill>
                        <a:srgbClr val="FFFF00"/>
                      </a:solidFill>
                      <a:latin typeface="Arial" pitchFamily="34" charset="0"/>
                      <a:cs typeface="Arial" pitchFamily="34" charset="0"/>
                    </a:rPr>
                    <a:t>Một số đồ gốm</a:t>
                  </a:r>
                  <a:endParaRPr lang="en-US" sz="2400" b="1">
                    <a:solidFill>
                      <a:srgbClr val="FFFF00"/>
                    </a:solidFill>
                    <a:latin typeface="Arial" pitchFamily="34" charset="0"/>
                    <a:cs typeface="Arial" pitchFamily="34" charset="0"/>
                  </a:endParaRPr>
                </a:p>
              </p:txBody>
            </p:sp>
          </p:grpSp>
          <p:sp>
            <p:nvSpPr>
              <p:cNvPr id="62" name="Rectangle 21"/>
              <p:cNvSpPr>
                <a:spLocks noChangeArrowheads="1"/>
              </p:cNvSpPr>
              <p:nvPr/>
            </p:nvSpPr>
            <p:spPr bwMode="auto">
              <a:xfrm>
                <a:off x="0" y="0"/>
                <a:ext cx="9144000" cy="51435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sz="3200">
                  <a:latin typeface="Times New Roman" pitchFamily="18" charset="0"/>
                </a:endParaRPr>
              </a:p>
            </p:txBody>
          </p:sp>
        </p:grpSp>
      </p:grpSp>
      <p:sp>
        <p:nvSpPr>
          <p:cNvPr id="3" name="Horizontal Scroll 2"/>
          <p:cNvSpPr/>
          <p:nvPr/>
        </p:nvSpPr>
        <p:spPr>
          <a:xfrm>
            <a:off x="381000" y="924147"/>
            <a:ext cx="8458200" cy="3933603"/>
          </a:xfrm>
          <a:prstGeom prst="horizontalScroll">
            <a:avLst>
              <a:gd name="adj" fmla="val 4690"/>
            </a:avLst>
          </a:prstGeom>
          <a:solidFill>
            <a:srgbClr val="FF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62000" y="1262830"/>
            <a:ext cx="7924800" cy="1077218"/>
          </a:xfrm>
          <a:prstGeom prst="rect">
            <a:avLst/>
          </a:prstGeom>
        </p:spPr>
        <p:txBody>
          <a:bodyPr wrap="square">
            <a:spAutoFit/>
          </a:bodyPr>
          <a:lstStyle/>
          <a:p>
            <a:pPr algn="just"/>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smtClean="0">
                <a:solidFill>
                  <a:srgbClr val="0000FF"/>
                </a:solidFill>
                <a:latin typeface="Times New Roman" pitchFamily="18" charset="0"/>
                <a:cs typeface="Times New Roman" pitchFamily="18" charset="0"/>
                <a:sym typeface="Wingdings"/>
              </a:rPr>
              <a:t> </a:t>
            </a:r>
            <a:r>
              <a:rPr lang="en-US" sz="3200" b="1" smtClean="0">
                <a:solidFill>
                  <a:srgbClr val="0000FF"/>
                </a:solidFill>
                <a:latin typeface="Times New Roman" pitchFamily="18" charset="0"/>
                <a:cs typeface="Times New Roman" pitchFamily="18" charset="0"/>
              </a:rPr>
              <a:t>Tất cả các loại đồ gốm đều </a:t>
            </a:r>
            <a:r>
              <a:rPr lang="vi-VN" sz="3200" b="1" smtClean="0">
                <a:solidFill>
                  <a:srgbClr val="0000FF"/>
                </a:solidFill>
                <a:latin typeface="Times New Roman" pitchFamily="18" charset="0"/>
                <a:cs typeface="Times New Roman" pitchFamily="18" charset="0"/>
              </a:rPr>
              <a:t>được </a:t>
            </a:r>
            <a:r>
              <a:rPr lang="vi-VN" sz="3200" b="1">
                <a:solidFill>
                  <a:srgbClr val="0000FF"/>
                </a:solidFill>
                <a:latin typeface="Times New Roman" pitchFamily="18" charset="0"/>
                <a:cs typeface="Times New Roman" pitchFamily="18" charset="0"/>
              </a:rPr>
              <a:t>làm </a:t>
            </a:r>
            <a:r>
              <a:rPr lang="en-US" sz="3200" b="1" smtClean="0">
                <a:solidFill>
                  <a:srgbClr val="0000FF"/>
                </a:solidFill>
                <a:latin typeface="Times New Roman" pitchFamily="18" charset="0"/>
                <a:cs typeface="Times New Roman" pitchFamily="18" charset="0"/>
              </a:rPr>
              <a:t>từ </a:t>
            </a:r>
            <a:r>
              <a:rPr lang="vi-VN" sz="3200" b="1" smtClean="0">
                <a:solidFill>
                  <a:srgbClr val="0000FF"/>
                </a:solidFill>
                <a:latin typeface="Times New Roman" pitchFamily="18" charset="0"/>
                <a:cs typeface="Times New Roman" pitchFamily="18" charset="0"/>
              </a:rPr>
              <a:t>đất sét</a:t>
            </a:r>
            <a:r>
              <a:rPr lang="en-US" sz="3200" b="1" smtClean="0">
                <a:solidFill>
                  <a:srgbClr val="0000FF"/>
                </a:solidFill>
                <a:latin typeface="Times New Roman" pitchFamily="18" charset="0"/>
                <a:cs typeface="Times New Roman" pitchFamily="18" charset="0"/>
              </a:rPr>
              <a:t>.</a:t>
            </a:r>
            <a:endParaRPr lang="en-US" sz="3200">
              <a:solidFill>
                <a:srgbClr val="0000FF"/>
              </a:solidFill>
              <a:latin typeface="Times New Roman" pitchFamily="18" charset="0"/>
              <a:cs typeface="Times New Roman" pitchFamily="18" charset="0"/>
            </a:endParaRPr>
          </a:p>
        </p:txBody>
      </p:sp>
      <p:sp>
        <p:nvSpPr>
          <p:cNvPr id="19" name="Rectangle 18"/>
          <p:cNvSpPr/>
          <p:nvPr/>
        </p:nvSpPr>
        <p:spPr>
          <a:xfrm>
            <a:off x="762000" y="2487745"/>
            <a:ext cx="7924800" cy="2062103"/>
          </a:xfrm>
          <a:prstGeom prst="rect">
            <a:avLst/>
          </a:prstGeom>
        </p:spPr>
        <p:txBody>
          <a:bodyPr wrap="square">
            <a:spAutoFit/>
          </a:bodyPr>
          <a:lstStyle/>
          <a:p>
            <a:pPr algn="just"/>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Wingdings"/>
              </a:rPr>
              <a:t></a:t>
            </a:r>
            <a:r>
              <a:rPr lang="en-US" sz="3200" b="1" smtClean="0">
                <a:solidFill>
                  <a:srgbClr val="0000FF"/>
                </a:solidFill>
                <a:latin typeface="Times New Roman" pitchFamily="18" charset="0"/>
                <a:cs typeface="Times New Roman" pitchFamily="18" charset="0"/>
                <a:sym typeface="Wingdings"/>
              </a:rPr>
              <a:t> Đồ sành sứ mà chúng ta biết là những đồ gốm đã được tráng men, chạm khắc những hoa văn tinh xảo lên đó nên trông chúng rất khác lạ và đẹp mắt.</a:t>
            </a:r>
            <a:endParaRPr lang="en-US" sz="32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06573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4925</TotalTime>
  <Words>1204</Words>
  <Application>Microsoft Office PowerPoint</Application>
  <PresentationFormat>On-screen Show (16:9)</PresentationFormat>
  <Paragraphs>160</Paragraphs>
  <Slides>26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Times New Roman</vt:lpstr>
      <vt:lpstr>Calibri Light</vt:lpstr>
      <vt:lpstr>Wingdings</vt:lpstr>
      <vt:lpstr>VNI-Swiss-Condense</vt:lpstr>
      <vt:lpstr>Calibri</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Loc</dc:creator>
  <cp:lastModifiedBy>BTU Nguyen</cp:lastModifiedBy>
  <cp:revision>355</cp:revision>
  <cp:lastPrinted>1601-01-01T00:00:00Z</cp:lastPrinted>
  <dcterms:created xsi:type="dcterms:W3CDTF">2008-07-21T09:03:15Z</dcterms:created>
  <dcterms:modified xsi:type="dcterms:W3CDTF">2021-11-26T13:13:56Z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